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43"/>
  </p:notesMasterIdLst>
  <p:handoutMasterIdLst>
    <p:handoutMasterId r:id="rId44"/>
  </p:handoutMasterIdLst>
  <p:sldIdLst>
    <p:sldId id="257" r:id="rId5"/>
    <p:sldId id="262" r:id="rId6"/>
    <p:sldId id="288" r:id="rId7"/>
    <p:sldId id="259" r:id="rId8"/>
    <p:sldId id="260" r:id="rId9"/>
    <p:sldId id="286" r:id="rId10"/>
    <p:sldId id="263" r:id="rId11"/>
    <p:sldId id="264" r:id="rId12"/>
    <p:sldId id="265" r:id="rId13"/>
    <p:sldId id="266" r:id="rId14"/>
    <p:sldId id="267" r:id="rId15"/>
    <p:sldId id="268" r:id="rId16"/>
    <p:sldId id="287" r:id="rId17"/>
    <p:sldId id="290" r:id="rId18"/>
    <p:sldId id="291" r:id="rId19"/>
    <p:sldId id="292" r:id="rId20"/>
    <p:sldId id="293" r:id="rId21"/>
    <p:sldId id="294" r:id="rId22"/>
    <p:sldId id="296" r:id="rId23"/>
    <p:sldId id="295" r:id="rId24"/>
    <p:sldId id="297" r:id="rId25"/>
    <p:sldId id="29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43B"/>
    <a:srgbClr val="7B3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102"/>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B527-9545-4A18-82C6-985C2D673EE0}" type="datetimeFigureOut">
              <a:rPr lang="en-US" smtClean="0"/>
              <a:pPr/>
              <a:t>12-Feb-24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6BD15E-A83F-499B-AE2F-72149146BFF5}" type="slidenum">
              <a:rPr lang="en-US" smtClean="0"/>
              <a:pPr/>
              <a:t>‹#›</a:t>
            </a:fld>
            <a:endParaRPr lang="en-US"/>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2A402-9AEC-46CD-BFFB-8C45353B9417}" type="datetimeFigureOut">
              <a:rPr lang="en-US" smtClean="0"/>
              <a:pPr/>
              <a:t>12-Feb-24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6FFF6-EFF5-46FA-B62C-F141E1274D59}" type="slidenum">
              <a:rPr lang="en-US" smtClean="0"/>
              <a:pPr/>
              <a:t>‹#›</a:t>
            </a:fld>
            <a:endParaRPr lang="en-US"/>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6FFF6-EFF5-46FA-B62C-F141E1274D59}" type="slidenum">
              <a:rPr lang="en-US" smtClean="0"/>
              <a:pPr/>
              <a:t>1</a:t>
            </a:fld>
            <a:endParaRPr lang="en-US"/>
          </a:p>
        </p:txBody>
      </p:sp>
    </p:spTree>
    <p:extLst>
      <p:ext uri="{BB962C8B-B14F-4D97-AF65-F5344CB8AC3E}">
        <p14:creationId xmlns:p14="http://schemas.microsoft.com/office/powerpoint/2010/main" val="400522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6FFF6-EFF5-46FA-B62C-F141E1274D59}" type="slidenum">
              <a:rPr lang="en-US" smtClean="0"/>
              <a:pPr/>
              <a:t>2</a:t>
            </a:fld>
            <a:endParaRPr lang="en-US"/>
          </a:p>
        </p:txBody>
      </p:sp>
    </p:spTree>
    <p:extLst>
      <p:ext uri="{BB962C8B-B14F-4D97-AF65-F5344CB8AC3E}">
        <p14:creationId xmlns:p14="http://schemas.microsoft.com/office/powerpoint/2010/main" val="4012331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ctrTitle"/>
          </p:nvPr>
        </p:nvSpPr>
        <p:spPr>
          <a:xfrm>
            <a:off x="1910080" y="1179705"/>
            <a:ext cx="9875520" cy="1472184"/>
          </a:xfrm>
          <a:prstGeom prst="rect">
            <a:avLst/>
          </a:prstGeom>
        </p:spPr>
        <p:txBody>
          <a:bodyPr anchor="b"/>
          <a:lstStyle>
            <a:lvl1pPr algn="ctr">
              <a:defRPr/>
            </a:lvl1pPr>
            <a:extLst/>
          </a:lstStyle>
          <a:p>
            <a:r>
              <a:rPr kumimoji="0" lang="en-US" smtClean="0"/>
              <a:t>Click to edit Master title style</a:t>
            </a:r>
            <a:endParaRPr kumimoji="0" lang="en-US" dirty="0"/>
          </a:p>
        </p:txBody>
      </p:sp>
      <p:sp>
        <p:nvSpPr>
          <p:cNvPr id="22" name="Subtitle 21"/>
          <p:cNvSpPr>
            <a:spLocks noGrp="1"/>
          </p:cNvSpPr>
          <p:nvPr>
            <p:ph type="subTitle" idx="1"/>
          </p:nvPr>
        </p:nvSpPr>
        <p:spPr>
          <a:xfrm>
            <a:off x="1910080" y="2669871"/>
            <a:ext cx="9875520" cy="1752600"/>
          </a:xfrm>
          <a:prstGeom prst="rect">
            <a:avLst/>
          </a:prstGeom>
        </p:spPr>
        <p:txBody>
          <a:bodyPr tIns="0"/>
          <a:lstStyle>
            <a:lvl1pPr marL="27432" indent="0" algn="ctr">
              <a:buNone/>
              <a:defRPr sz="2600" b="1">
                <a:solidFill>
                  <a:schemeClr val="accent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Date Placeholder 6"/>
          <p:cNvSpPr>
            <a:spLocks noGrp="1"/>
          </p:cNvSpPr>
          <p:nvPr>
            <p:ph type="dt" sz="half" idx="10"/>
          </p:nvPr>
        </p:nvSpPr>
        <p:spPr>
          <a:xfrm>
            <a:off x="4775200" y="6305550"/>
            <a:ext cx="2844800" cy="476250"/>
          </a:xfrm>
          <a:prstGeom prst="rect">
            <a:avLst/>
          </a:prstGeom>
        </p:spPr>
        <p:txBody>
          <a:bodyPr/>
          <a:lstStyle/>
          <a:p>
            <a:fld id="{22ED8DFF-AC58-4CE1-95FC-5B760807040E}" type="datetime1">
              <a:rPr lang="en-US" smtClean="0"/>
              <a:pPr/>
              <a:t>12-Feb-24</a:t>
            </a:fld>
            <a:endParaRPr lang="en-US"/>
          </a:p>
        </p:txBody>
      </p:sp>
      <p:sp>
        <p:nvSpPr>
          <p:cNvPr id="20" name="Footer Placeholder 19"/>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914144" y="1447800"/>
            <a:ext cx="9997440" cy="4800600"/>
          </a:xfrm>
          <a:prstGeom prst="rect">
            <a:avLst/>
          </a:prstGeo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AA3D4F3E-03CF-4020-A455-976DE93B6CFF}" type="datetime1">
              <a:rPr lang="en-US" smtClean="0"/>
              <a:pPr/>
              <a:t>12-Feb-24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a:prstGeom prst="rect">
            <a:avLst/>
          </a:prstGeo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3AB81425-5192-475F-8F5F-48429B4F668B}" type="datetime1">
              <a:rPr lang="en-US" smtClean="0"/>
              <a:pPr/>
              <a:t>12-Feb-24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914144" y="1447800"/>
            <a:ext cx="9997440" cy="4800600"/>
          </a:xfrm>
          <a:prstGeom prst="rect">
            <a:avLst/>
          </a:prstGeo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C83E6289-67AB-48EA-B8F2-7F8C3C839FC8}" type="datetime1">
              <a:rPr lang="en-US" smtClean="0"/>
              <a:pPr/>
              <a:t>12-Feb-24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600325"/>
            <a:ext cx="8534400" cy="2286000"/>
          </a:xfrm>
          <a:prstGeom prst="rect">
            <a:avLst/>
          </a:prstGeo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828800" y="1066800"/>
            <a:ext cx="85344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Edit Master text styles</a:t>
            </a:r>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CD27007B-A0CB-4CB0-A72F-D015643D8A50}" type="datetime1">
              <a:rPr lang="en-US" smtClean="0"/>
              <a:pPr/>
              <a:t>12-Feb-24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p>
            <a:fld id="{7AF78760-02B0-4343-9B36-9B01060F90A6}" type="datetime1">
              <a:rPr lang="en-US" smtClean="0"/>
              <a:pPr/>
              <a:t>12-Feb-24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a:prstGeom prst="rect">
            <a:avLst/>
          </a:prstGeo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75200" y="6305550"/>
            <a:ext cx="2844800" cy="476250"/>
          </a:xfrm>
          <a:prstGeom prst="rect">
            <a:avLst/>
          </a:prstGeom>
        </p:spPr>
        <p:txBody>
          <a:bodyPr/>
          <a:lstStyle/>
          <a:p>
            <a:fld id="{D6103C8C-96CC-4988-9A76-A97C68B37C96}" type="datetime1">
              <a:rPr lang="en-US" smtClean="0"/>
              <a:pPr/>
              <a:t>12-Feb-24</a:t>
            </a:fld>
            <a:endParaRPr lang="en-US"/>
          </a:p>
        </p:txBody>
      </p:sp>
      <p:sp>
        <p:nvSpPr>
          <p:cNvPr id="8" name="Footer Placeholder 7"/>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9" name="Slide Number Placeholder 8"/>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775200" y="6305550"/>
            <a:ext cx="2844800" cy="476250"/>
          </a:xfrm>
          <a:prstGeom prst="rect">
            <a:avLst/>
          </a:prstGeom>
        </p:spPr>
        <p:txBody>
          <a:bodyPr/>
          <a:lstStyle/>
          <a:p>
            <a:fld id="{19A6AA83-E69F-4B8F-8330-2B08940C21DF}" type="datetime1">
              <a:rPr lang="en-US" smtClean="0"/>
              <a:pPr/>
              <a:t>12-Feb-24</a:t>
            </a:fld>
            <a:endParaRPr lang="en-US"/>
          </a:p>
        </p:txBody>
      </p:sp>
      <p:sp>
        <p:nvSpPr>
          <p:cNvPr id="4" name="Footer Placeholder 3"/>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5" name="Slide Number Placeholder 4"/>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305550"/>
            <a:ext cx="2844800" cy="476250"/>
          </a:xfrm>
          <a:prstGeom prst="rect">
            <a:avLst/>
          </a:prstGeom>
        </p:spPr>
        <p:txBody>
          <a:bodyPr/>
          <a:lstStyle/>
          <a:p>
            <a:fld id="{0C32B54B-DAC7-463C-B2D9-3A5324E66E07}" type="datetime1">
              <a:rPr lang="en-US" smtClean="0"/>
              <a:pPr/>
              <a:t>12-Feb-24</a:t>
            </a:fld>
            <a:endParaRPr lang="en-US"/>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prstGeom prst="rect">
            <a:avLst/>
          </a:prstGeo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Edit Master text styles</a:t>
            </a:r>
          </a:p>
        </p:txBody>
      </p:sp>
      <p:sp>
        <p:nvSpPr>
          <p:cNvPr id="4" name="Content Placeholder 3"/>
          <p:cNvSpPr>
            <a:spLocks noGrp="1"/>
          </p:cNvSpPr>
          <p:nvPr>
            <p:ph sz="half" idx="1"/>
          </p:nvPr>
        </p:nvSpPr>
        <p:spPr>
          <a:xfrm>
            <a:off x="609600" y="2133601"/>
            <a:ext cx="108712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p>
            <a:fld id="{FABC3EB9-8141-418F-8EFF-9A68D158E203}" type="datetime1">
              <a:rPr lang="en-US" smtClean="0"/>
              <a:pPr/>
              <a:t>12-Feb-24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a:prstGeom prst="rect">
            <a:avLst/>
          </a:prstGeo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descr="An empty placeholder to add an image. Click on the placeholder and select the image that you wish to add"/>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Rectangle 1"/>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2"/>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Edit Master text styles</a:t>
            </a:r>
          </a:p>
        </p:txBody>
      </p:sp>
      <p:sp>
        <p:nvSpPr>
          <p:cNvPr id="5" name="Date Placeholder 4"/>
          <p:cNvSpPr>
            <a:spLocks noGrp="1"/>
          </p:cNvSpPr>
          <p:nvPr>
            <p:ph type="dt" sz="half" idx="10"/>
          </p:nvPr>
        </p:nvSpPr>
        <p:spPr>
          <a:xfrm>
            <a:off x="4775200" y="6305550"/>
            <a:ext cx="2844800" cy="476250"/>
          </a:xfrm>
          <a:prstGeom prst="rect">
            <a:avLst/>
          </a:prstGeom>
        </p:spPr>
        <p:txBody>
          <a:bodyPr/>
          <a:lstStyle/>
          <a:p>
            <a:fld id="{EE203F9F-5B53-4206-BA20-257056A7933C}" type="datetime1">
              <a:rPr lang="en-US" smtClean="0"/>
              <a:pPr/>
              <a:t>12-Feb-24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grpSp>
        <p:nvGrpSpPr>
          <p:cNvPr id="6" name="Group 5"/>
          <p:cNvGrpSpPr/>
          <p:nvPr/>
        </p:nvGrpSpPr>
        <p:grpSpPr>
          <a:xfrm>
            <a:off x="7148" y="-54"/>
            <a:ext cx="12188952" cy="6858054"/>
            <a:chOff x="7148" y="-54"/>
            <a:chExt cx="12188952" cy="6858054"/>
          </a:xfrm>
        </p:grpSpPr>
        <p:sp>
          <p:nvSpPr>
            <p:cNvPr id="4" name="Rectangle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dirty="0"/>
          </a:p>
        </p:txBody>
      </p:sp>
      <p:sp>
        <p:nvSpPr>
          <p:cNvPr id="17"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100">
                <a:solidFill>
                  <a:schemeClr val="tx2"/>
                </a:solidFill>
              </a:defRPr>
            </a:lvl1pPr>
            <a:extLst/>
          </a:lstStyle>
          <a:p>
            <a:fld id="{B051F468-2565-4472-9079-46A542F179AB}" type="datetime1">
              <a:rPr lang="en-US" smtClean="0"/>
              <a:pPr/>
              <a:t>12-Feb-24</a:t>
            </a:fld>
            <a:endParaRPr lang="en-US"/>
          </a:p>
        </p:txBody>
      </p:sp>
      <p:sp>
        <p:nvSpPr>
          <p:cNvPr id="19"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100">
                <a:solidFill>
                  <a:schemeClr val="tx2"/>
                </a:solidFill>
                <a:effectLst/>
              </a:defRPr>
            </a:lvl1pPr>
            <a:extLst/>
          </a:lstStyle>
          <a:p>
            <a:r>
              <a:rPr lang="en-US"/>
              <a:t>Add a footer</a:t>
            </a:r>
            <a:endParaRPr lang="en-US" dirty="0"/>
          </a:p>
        </p:txBody>
      </p:sp>
      <p:sp>
        <p:nvSpPr>
          <p:cNvPr id="20"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100">
                <a:solidFill>
                  <a:schemeClr val="tx2"/>
                </a:solidFill>
                <a:effectLst/>
              </a:defRPr>
            </a:lvl1pPr>
            <a:extLst/>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lumMod val="50000"/>
          </a:schemeClr>
        </a:buClr>
        <a:buSzPct val="80000"/>
        <a:buFont typeface="Wingdings 2"/>
        <a:buChar char=""/>
        <a:defRPr kumimoji="0" sz="3200" kern="1200">
          <a:solidFill>
            <a:schemeClr val="tx2">
              <a:lumMod val="75000"/>
            </a:schemeClr>
          </a:solidFill>
          <a:latin typeface="+mn-lt"/>
          <a:ea typeface="+mn-ea"/>
          <a:cs typeface="+mn-cs"/>
        </a:defRPr>
      </a:lvl1pPr>
      <a:lvl2pPr marL="640080" indent="-237744" algn="l" rtl="0" eaLnBrk="1" latinLnBrk="0" hangingPunct="1">
        <a:lnSpc>
          <a:spcPct val="100000"/>
        </a:lnSpc>
        <a:spcBef>
          <a:spcPts val="550"/>
        </a:spcBef>
        <a:buClr>
          <a:schemeClr val="accent1">
            <a:lumMod val="50000"/>
          </a:schemeClr>
        </a:buClr>
        <a:buFont typeface="Verdana"/>
        <a:buChar char="◦"/>
        <a:defRPr kumimoji="0" sz="2800" kern="1200">
          <a:solidFill>
            <a:schemeClr val="tx2">
              <a:lumMod val="75000"/>
            </a:schemeClr>
          </a:solidFill>
          <a:latin typeface="+mn-lt"/>
          <a:ea typeface="+mn-ea"/>
          <a:cs typeface="+mn-cs"/>
        </a:defRPr>
      </a:lvl2pPr>
      <a:lvl3pPr marL="886968" indent="-228600" algn="l" rtl="0" eaLnBrk="1" latinLnBrk="0" hangingPunct="1">
        <a:lnSpc>
          <a:spcPct val="100000"/>
        </a:lnSpc>
        <a:spcBef>
          <a:spcPct val="20000"/>
        </a:spcBef>
        <a:buClr>
          <a:schemeClr val="accent2">
            <a:lumMod val="75000"/>
          </a:schemeClr>
        </a:buClr>
        <a:buFont typeface="Wingdings 2"/>
        <a:buChar char=""/>
        <a:defRPr kumimoji="0" sz="2400" kern="1200">
          <a:solidFill>
            <a:schemeClr val="tx2">
              <a:lumMod val="75000"/>
            </a:schemeClr>
          </a:solidFill>
          <a:latin typeface="+mn-lt"/>
          <a:ea typeface="+mn-ea"/>
          <a:cs typeface="+mn-cs"/>
        </a:defRPr>
      </a:lvl3pPr>
      <a:lvl4pPr marL="1097280" indent="-173736" algn="l" rtl="0" eaLnBrk="1" latinLnBrk="0" hangingPunct="1">
        <a:lnSpc>
          <a:spcPct val="100000"/>
        </a:lnSpc>
        <a:spcBef>
          <a:spcPct val="20000"/>
        </a:spcBef>
        <a:buClr>
          <a:schemeClr val="accent3">
            <a:lumMod val="75000"/>
          </a:schemeClr>
        </a:buClr>
        <a:buFont typeface="Wingdings 2"/>
        <a:buChar char=""/>
        <a:defRPr kumimoji="0" sz="2000" kern="1200">
          <a:solidFill>
            <a:schemeClr val="tx2">
              <a:lumMod val="75000"/>
            </a:schemeClr>
          </a:solidFill>
          <a:latin typeface="+mn-lt"/>
          <a:ea typeface="+mn-ea"/>
          <a:cs typeface="+mn-cs"/>
        </a:defRPr>
      </a:lvl4pPr>
      <a:lvl5pPr marL="1298448" indent="-182880" algn="l" rtl="0" eaLnBrk="1" latinLnBrk="0" hangingPunct="1">
        <a:lnSpc>
          <a:spcPct val="100000"/>
        </a:lnSpc>
        <a:spcBef>
          <a:spcPct val="20000"/>
        </a:spcBef>
        <a:buClr>
          <a:schemeClr val="accent4">
            <a:lumMod val="75000"/>
          </a:schemeClr>
        </a:buClr>
        <a:buFont typeface="Wingdings 2"/>
        <a:buChar char=""/>
        <a:defRPr kumimoji="0" sz="2000" kern="1200">
          <a:solidFill>
            <a:schemeClr val="tx2">
              <a:lumMod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4766" y="252242"/>
            <a:ext cx="9875520" cy="1472184"/>
          </a:xfrm>
        </p:spPr>
        <p:txBody>
          <a:bodyPr>
            <a:normAutofit/>
          </a:bodyPr>
          <a:lstStyle/>
          <a:p>
            <a:r>
              <a:rPr lang="en-US" sz="6000" dirty="0" smtClean="0">
                <a:effectLst>
                  <a:outerShdw blurRad="38100" dist="38100" dir="2700000" algn="tl">
                    <a:srgbClr val="000000">
                      <a:alpha val="43137"/>
                    </a:srgbClr>
                  </a:outerShdw>
                </a:effectLst>
              </a:rPr>
              <a:t>COMPANY PROFILE</a:t>
            </a:r>
            <a:endParaRPr lang="en-US" sz="60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989" y="3336689"/>
            <a:ext cx="4689566" cy="1812626"/>
          </a:xfrm>
          <a:prstGeom prst="rect">
            <a:avLst/>
          </a:prstGeom>
        </p:spPr>
      </p:pic>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graphicFrame>
        <p:nvGraphicFramePr>
          <p:cNvPr id="4" name="Content Placeholder 3"/>
          <p:cNvGraphicFramePr>
            <a:graphicFrameLocks noGrp="1"/>
          </p:cNvGraphicFramePr>
          <p:nvPr>
            <p:ph sz="half" idx="2"/>
            <p:extLst>
              <p:ext uri="{D42A27DB-BD31-4B8C-83A1-F6EECF244321}">
                <p14:modId xmlns:p14="http://schemas.microsoft.com/office/powerpoint/2010/main" val="2291770297"/>
              </p:ext>
            </p:extLst>
          </p:nvPr>
        </p:nvGraphicFramePr>
        <p:xfrm>
          <a:off x="2051737" y="1136469"/>
          <a:ext cx="9600330" cy="5394959"/>
        </p:xfrm>
        <a:graphic>
          <a:graphicData uri="http://schemas.openxmlformats.org/drawingml/2006/table">
            <a:tbl>
              <a:tblPr firstRow="1" bandRow="1">
                <a:tableStyleId>{5C22544A-7EE6-4342-B048-85BDC9FD1C3A}</a:tableStyleId>
              </a:tblPr>
              <a:tblGrid>
                <a:gridCol w="3173405">
                  <a:extLst>
                    <a:ext uri="{9D8B030D-6E8A-4147-A177-3AD203B41FA5}">
                      <a16:colId xmlns:a16="http://schemas.microsoft.com/office/drawing/2014/main" xmlns="" val="252117659"/>
                    </a:ext>
                  </a:extLst>
                </a:gridCol>
                <a:gridCol w="6426925">
                  <a:extLst>
                    <a:ext uri="{9D8B030D-6E8A-4147-A177-3AD203B41FA5}">
                      <a16:colId xmlns:a16="http://schemas.microsoft.com/office/drawing/2014/main" xmlns="" val="1888018369"/>
                    </a:ext>
                  </a:extLst>
                </a:gridCol>
              </a:tblGrid>
              <a:tr h="46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rgbClr val="7B3D17"/>
                          </a:solidFill>
                          <a:effectLst/>
                          <a:latin typeface="Rockwell" panose="02060603020205020403" pitchFamily="18" charset="0"/>
                          <a:ea typeface="+mn-ea"/>
                          <a:cs typeface="+mn-cs"/>
                        </a:rPr>
                        <a:t>Name of Organization</a:t>
                      </a:r>
                      <a:endParaRPr kumimoji="0" lang="en-IN" sz="1800" b="1" kern="1200" dirty="0" smtClean="0">
                        <a:solidFill>
                          <a:srgbClr val="7B3D17"/>
                        </a:solidFill>
                        <a:effectLst/>
                        <a:latin typeface="Rockwell" panose="02060603020205020403" pitchFamily="18" charset="0"/>
                        <a:ea typeface="+mn-ea"/>
                        <a:cs typeface="+mn-cs"/>
                      </a:endParaRPr>
                    </a:p>
                  </a:txBody>
                  <a:tcPr/>
                </a:tc>
                <a:tc>
                  <a:txBody>
                    <a:bodyPr/>
                    <a:lstStyle/>
                    <a:p>
                      <a:r>
                        <a:rPr lang="en-US" dirty="0" smtClean="0">
                          <a:solidFill>
                            <a:srgbClr val="80543B"/>
                          </a:solidFill>
                          <a:latin typeface="Rockwell" panose="02060603020205020403" pitchFamily="18" charset="0"/>
                        </a:rPr>
                        <a:t>S.</a:t>
                      </a:r>
                      <a:r>
                        <a:rPr lang="en-US" baseline="0" dirty="0" smtClean="0">
                          <a:solidFill>
                            <a:srgbClr val="80543B"/>
                          </a:solidFill>
                          <a:latin typeface="Rockwell" panose="02060603020205020403" pitchFamily="18" charset="0"/>
                        </a:rPr>
                        <a:t> J. INSULATION</a:t>
                      </a:r>
                      <a:endParaRPr lang="en-IN" dirty="0">
                        <a:solidFill>
                          <a:srgbClr val="80543B"/>
                        </a:solidFill>
                        <a:latin typeface="Rockwell" panose="02060603020205020403" pitchFamily="18" charset="0"/>
                      </a:endParaRPr>
                    </a:p>
                  </a:txBody>
                  <a:tcPr/>
                </a:tc>
                <a:extLst>
                  <a:ext uri="{0D108BD9-81ED-4DB2-BD59-A6C34878D82A}">
                    <a16:rowId xmlns:a16="http://schemas.microsoft.com/office/drawing/2014/main" xmlns="" val="303260117"/>
                  </a:ext>
                </a:extLst>
              </a:tr>
              <a:tr h="460084">
                <a:tc>
                  <a:txBody>
                    <a:bodyPr/>
                    <a:lstStyle/>
                    <a:p>
                      <a:r>
                        <a:rPr lang="en-US" dirty="0" smtClean="0">
                          <a:solidFill>
                            <a:srgbClr val="7B3D17"/>
                          </a:solidFill>
                          <a:latin typeface="Rockwell" panose="02060603020205020403" pitchFamily="18" charset="0"/>
                        </a:rPr>
                        <a:t>Contact</a:t>
                      </a:r>
                      <a:r>
                        <a:rPr lang="en-US" baseline="0" dirty="0" smtClean="0">
                          <a:solidFill>
                            <a:srgbClr val="7B3D17"/>
                          </a:solidFill>
                          <a:latin typeface="Rockwell" panose="02060603020205020403" pitchFamily="18" charset="0"/>
                        </a:rPr>
                        <a:t> Person</a:t>
                      </a:r>
                      <a:endParaRPr lang="en-IN" dirty="0">
                        <a:solidFill>
                          <a:srgbClr val="7B3D17"/>
                        </a:solidFill>
                        <a:latin typeface="Rockwell" panose="02060603020205020403" pitchFamily="18" charset="0"/>
                      </a:endParaRPr>
                    </a:p>
                  </a:txBody>
                  <a:tcPr/>
                </a:tc>
                <a:tc>
                  <a:txBody>
                    <a:bodyPr/>
                    <a:lstStyle/>
                    <a:p>
                      <a:r>
                        <a:rPr lang="en-US" sz="1800" b="0" dirty="0" err="1" smtClean="0">
                          <a:latin typeface="Rockwell" panose="02060603020205020403" pitchFamily="18" charset="0"/>
                        </a:rPr>
                        <a:t>Subhash</a:t>
                      </a:r>
                      <a:r>
                        <a:rPr lang="en-US" sz="1800" b="0" dirty="0" smtClean="0">
                          <a:latin typeface="Rockwell" panose="02060603020205020403" pitchFamily="18" charset="0"/>
                        </a:rPr>
                        <a:t> Chandra </a:t>
                      </a:r>
                      <a:r>
                        <a:rPr lang="en-US" sz="1800" b="0" dirty="0" err="1" smtClean="0">
                          <a:latin typeface="Rockwell" panose="02060603020205020403" pitchFamily="18" charset="0"/>
                        </a:rPr>
                        <a:t>Jha</a:t>
                      </a:r>
                      <a:endParaRPr lang="en-IN" dirty="0">
                        <a:latin typeface="Rockwell" panose="02060603020205020403" pitchFamily="18" charset="0"/>
                      </a:endParaRPr>
                    </a:p>
                  </a:txBody>
                  <a:tcPr/>
                </a:tc>
                <a:extLst>
                  <a:ext uri="{0D108BD9-81ED-4DB2-BD59-A6C34878D82A}">
                    <a16:rowId xmlns:a16="http://schemas.microsoft.com/office/drawing/2014/main" xmlns="" val="936366852"/>
                  </a:ext>
                </a:extLst>
              </a:tr>
              <a:tr h="460084">
                <a:tc>
                  <a:txBody>
                    <a:bodyPr/>
                    <a:lstStyle/>
                    <a:p>
                      <a:r>
                        <a:rPr lang="en-US" dirty="0" smtClean="0">
                          <a:solidFill>
                            <a:srgbClr val="7B3D17"/>
                          </a:solidFill>
                          <a:latin typeface="Rockwell" panose="02060603020205020403" pitchFamily="18" charset="0"/>
                        </a:rPr>
                        <a:t>Constitution</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Sub Contractors</a:t>
                      </a:r>
                      <a:endParaRPr lang="en-IN" dirty="0">
                        <a:latin typeface="Rockwell" panose="02060603020205020403" pitchFamily="18" charset="0"/>
                      </a:endParaRPr>
                    </a:p>
                  </a:txBody>
                  <a:tcPr/>
                </a:tc>
                <a:extLst>
                  <a:ext uri="{0D108BD9-81ED-4DB2-BD59-A6C34878D82A}">
                    <a16:rowId xmlns:a16="http://schemas.microsoft.com/office/drawing/2014/main" xmlns="" val="377525882"/>
                  </a:ext>
                </a:extLst>
              </a:tr>
              <a:tr h="460084">
                <a:tc>
                  <a:txBody>
                    <a:bodyPr/>
                    <a:lstStyle/>
                    <a:p>
                      <a:r>
                        <a:rPr lang="en-US" dirty="0" smtClean="0">
                          <a:solidFill>
                            <a:srgbClr val="7B3D17"/>
                          </a:solidFill>
                          <a:latin typeface="Rockwell" panose="02060603020205020403" pitchFamily="18" charset="0"/>
                        </a:rPr>
                        <a:t>Registered with</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Larsen &amp; </a:t>
                      </a:r>
                      <a:r>
                        <a:rPr lang="en-US" dirty="0" err="1" smtClean="0">
                          <a:latin typeface="Rockwell" panose="02060603020205020403" pitchFamily="18" charset="0"/>
                        </a:rPr>
                        <a:t>Tourbo</a:t>
                      </a:r>
                      <a:r>
                        <a:rPr lang="en-US" baseline="0" dirty="0" smtClean="0">
                          <a:latin typeface="Rockwell" panose="02060603020205020403" pitchFamily="18" charset="0"/>
                        </a:rPr>
                        <a:t> Limited</a:t>
                      </a:r>
                      <a:endParaRPr lang="en-IN" dirty="0">
                        <a:latin typeface="Rockwell" panose="02060603020205020403" pitchFamily="18" charset="0"/>
                      </a:endParaRPr>
                    </a:p>
                  </a:txBody>
                  <a:tcPr/>
                </a:tc>
                <a:extLst>
                  <a:ext uri="{0D108BD9-81ED-4DB2-BD59-A6C34878D82A}">
                    <a16:rowId xmlns:a16="http://schemas.microsoft.com/office/drawing/2014/main" xmlns="" val="2044820246"/>
                  </a:ext>
                </a:extLst>
              </a:tr>
              <a:tr h="460084">
                <a:tc>
                  <a:txBody>
                    <a:bodyPr/>
                    <a:lstStyle/>
                    <a:p>
                      <a:r>
                        <a:rPr lang="en-US" dirty="0" smtClean="0">
                          <a:solidFill>
                            <a:srgbClr val="7B3D17"/>
                          </a:solidFill>
                          <a:latin typeface="Rockwell" panose="02060603020205020403" pitchFamily="18" charset="0"/>
                        </a:rPr>
                        <a:t>Corp. ID</a:t>
                      </a:r>
                      <a:r>
                        <a:rPr lang="en-US" baseline="0" dirty="0" smtClean="0">
                          <a:solidFill>
                            <a:srgbClr val="7B3D17"/>
                          </a:solidFill>
                          <a:latin typeface="Rockwell" panose="02060603020205020403" pitchFamily="18" charset="0"/>
                        </a:rPr>
                        <a:t> No.</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S0039921</a:t>
                      </a:r>
                      <a:endParaRPr lang="en-IN" dirty="0">
                        <a:latin typeface="Rockwell" panose="02060603020205020403" pitchFamily="18" charset="0"/>
                      </a:endParaRPr>
                    </a:p>
                  </a:txBody>
                  <a:tcPr/>
                </a:tc>
                <a:extLst>
                  <a:ext uri="{0D108BD9-81ED-4DB2-BD59-A6C34878D82A}">
                    <a16:rowId xmlns:a16="http://schemas.microsoft.com/office/drawing/2014/main" xmlns="" val="3553166191"/>
                  </a:ext>
                </a:extLst>
              </a:tr>
              <a:tr h="460084">
                <a:tc>
                  <a:txBody>
                    <a:bodyPr/>
                    <a:lstStyle/>
                    <a:p>
                      <a:r>
                        <a:rPr lang="en-US" dirty="0" smtClean="0">
                          <a:solidFill>
                            <a:srgbClr val="7B3D17"/>
                          </a:solidFill>
                          <a:latin typeface="Rockwell" panose="02060603020205020403" pitchFamily="18" charset="0"/>
                        </a:rPr>
                        <a:t>PAN</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AIGPJ3045E</a:t>
                      </a:r>
                      <a:endParaRPr lang="en-IN" dirty="0">
                        <a:latin typeface="Rockwell" panose="02060603020205020403" pitchFamily="18" charset="0"/>
                      </a:endParaRPr>
                    </a:p>
                  </a:txBody>
                  <a:tcPr/>
                </a:tc>
                <a:extLst>
                  <a:ext uri="{0D108BD9-81ED-4DB2-BD59-A6C34878D82A}">
                    <a16:rowId xmlns:a16="http://schemas.microsoft.com/office/drawing/2014/main" xmlns="" val="214678132"/>
                  </a:ext>
                </a:extLst>
              </a:tr>
              <a:tr h="460084">
                <a:tc>
                  <a:txBody>
                    <a:bodyPr/>
                    <a:lstStyle/>
                    <a:p>
                      <a:r>
                        <a:rPr lang="en-US" dirty="0" smtClean="0">
                          <a:solidFill>
                            <a:srgbClr val="7B3D17"/>
                          </a:solidFill>
                          <a:latin typeface="Rockwell" panose="02060603020205020403" pitchFamily="18" charset="0"/>
                        </a:rPr>
                        <a:t>Service Tax Registration No.</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AIGPJ3045ESD001</a:t>
                      </a:r>
                      <a:endParaRPr lang="en-IN" dirty="0">
                        <a:latin typeface="Rockwell" panose="02060603020205020403" pitchFamily="18" charset="0"/>
                      </a:endParaRPr>
                    </a:p>
                  </a:txBody>
                  <a:tcPr/>
                </a:tc>
                <a:extLst>
                  <a:ext uri="{0D108BD9-81ED-4DB2-BD59-A6C34878D82A}">
                    <a16:rowId xmlns:a16="http://schemas.microsoft.com/office/drawing/2014/main" xmlns="" val="2193304597"/>
                  </a:ext>
                </a:extLst>
              </a:tr>
              <a:tr h="460084">
                <a:tc>
                  <a:txBody>
                    <a:bodyPr/>
                    <a:lstStyle/>
                    <a:p>
                      <a:r>
                        <a:rPr lang="en-US" dirty="0" smtClean="0">
                          <a:solidFill>
                            <a:srgbClr val="7B3D17"/>
                          </a:solidFill>
                          <a:latin typeface="Rockwell" panose="02060603020205020403" pitchFamily="18" charset="0"/>
                        </a:rPr>
                        <a:t>VAT</a:t>
                      </a:r>
                      <a:r>
                        <a:rPr lang="en-US" baseline="0" dirty="0" smtClean="0">
                          <a:solidFill>
                            <a:srgbClr val="7B3D17"/>
                          </a:solidFill>
                          <a:latin typeface="Rockwell" panose="02060603020205020403" pitchFamily="18" charset="0"/>
                        </a:rPr>
                        <a:t> Tax Registration No</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24075204761</a:t>
                      </a:r>
                      <a:endParaRPr lang="en-IN" dirty="0">
                        <a:latin typeface="Rockwell" panose="02060603020205020403" pitchFamily="18" charset="0"/>
                      </a:endParaRPr>
                    </a:p>
                  </a:txBody>
                  <a:tcPr/>
                </a:tc>
                <a:extLst>
                  <a:ext uri="{0D108BD9-81ED-4DB2-BD59-A6C34878D82A}">
                    <a16:rowId xmlns:a16="http://schemas.microsoft.com/office/drawing/2014/main" xmlns="" val="997055224"/>
                  </a:ext>
                </a:extLst>
              </a:tr>
              <a:tr h="460084">
                <a:tc>
                  <a:txBody>
                    <a:bodyPr/>
                    <a:lstStyle/>
                    <a:p>
                      <a:r>
                        <a:rPr lang="en-US" dirty="0" smtClean="0">
                          <a:solidFill>
                            <a:srgbClr val="7B3D17"/>
                          </a:solidFill>
                          <a:latin typeface="Rockwell" panose="02060603020205020403" pitchFamily="18" charset="0"/>
                        </a:rPr>
                        <a:t>Turn Over</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650 </a:t>
                      </a:r>
                      <a:r>
                        <a:rPr lang="en-US" dirty="0" smtClean="0">
                          <a:latin typeface="Rockwell" panose="02060603020205020403" pitchFamily="18" charset="0"/>
                        </a:rPr>
                        <a:t>to</a:t>
                      </a:r>
                      <a:r>
                        <a:rPr lang="en-US" baseline="0" dirty="0" smtClean="0">
                          <a:latin typeface="Rockwell" panose="02060603020205020403" pitchFamily="18" charset="0"/>
                        </a:rPr>
                        <a:t> </a:t>
                      </a:r>
                      <a:r>
                        <a:rPr lang="en-US" baseline="0" dirty="0" smtClean="0">
                          <a:latin typeface="Rockwell" panose="02060603020205020403" pitchFamily="18" charset="0"/>
                        </a:rPr>
                        <a:t>700 </a:t>
                      </a:r>
                      <a:r>
                        <a:rPr lang="en-US" baseline="0" dirty="0" smtClean="0">
                          <a:latin typeface="Rockwell" panose="02060603020205020403" pitchFamily="18" charset="0"/>
                        </a:rPr>
                        <a:t>Lakhs</a:t>
                      </a:r>
                      <a:endParaRPr lang="en-IN" dirty="0">
                        <a:latin typeface="Rockwell" panose="02060603020205020403" pitchFamily="18" charset="0"/>
                      </a:endParaRPr>
                    </a:p>
                  </a:txBody>
                  <a:tcPr/>
                </a:tc>
                <a:extLst>
                  <a:ext uri="{0D108BD9-81ED-4DB2-BD59-A6C34878D82A}">
                    <a16:rowId xmlns:a16="http://schemas.microsoft.com/office/drawing/2014/main" xmlns="" val="3534962676"/>
                  </a:ext>
                </a:extLst>
              </a:tr>
              <a:tr h="794119">
                <a:tc>
                  <a:txBody>
                    <a:bodyPr/>
                    <a:lstStyle/>
                    <a:p>
                      <a:r>
                        <a:rPr lang="en-US" dirty="0" smtClean="0">
                          <a:solidFill>
                            <a:srgbClr val="7B3D17"/>
                          </a:solidFill>
                          <a:latin typeface="Rockwell" panose="02060603020205020403" pitchFamily="18" charset="0"/>
                        </a:rPr>
                        <a:t>Working Force</a:t>
                      </a:r>
                      <a:endParaRPr lang="en-IN" dirty="0">
                        <a:solidFill>
                          <a:srgbClr val="7B3D17"/>
                        </a:solidFill>
                        <a:latin typeface="Rockwell" panose="02060603020205020403"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chemeClr val="dk1"/>
                          </a:solidFill>
                          <a:latin typeface="Rockwell" panose="02060603020205020403" pitchFamily="18" charset="0"/>
                          <a:ea typeface="+mn-ea"/>
                          <a:cs typeface="+mn-cs"/>
                        </a:rPr>
                        <a:t>Adequate ( Presently Around 80 Skilled, Semi Skilled &amp; Un Skilled Man Power in hand &amp; arrangement for hiring)</a:t>
                      </a:r>
                      <a:endParaRPr kumimoji="0" lang="en-IN" kern="1200" dirty="0" smtClean="0">
                        <a:solidFill>
                          <a:schemeClr val="dk1"/>
                        </a:solidFill>
                        <a:latin typeface="Rockwell" panose="02060603020205020403" pitchFamily="18" charset="0"/>
                        <a:ea typeface="+mn-ea"/>
                        <a:cs typeface="+mn-cs"/>
                      </a:endParaRPr>
                    </a:p>
                  </a:txBody>
                  <a:tcPr/>
                </a:tc>
                <a:extLst>
                  <a:ext uri="{0D108BD9-81ED-4DB2-BD59-A6C34878D82A}">
                    <a16:rowId xmlns:a16="http://schemas.microsoft.com/office/drawing/2014/main" xmlns="" val="3689759047"/>
                  </a:ext>
                </a:extLst>
              </a:tr>
              <a:tr h="460084">
                <a:tc>
                  <a:txBody>
                    <a:bodyPr/>
                    <a:lstStyle/>
                    <a:p>
                      <a:r>
                        <a:rPr lang="en-US" dirty="0" smtClean="0">
                          <a:solidFill>
                            <a:srgbClr val="7B3D17"/>
                          </a:solidFill>
                          <a:latin typeface="Rockwell" panose="02060603020205020403" pitchFamily="18" charset="0"/>
                        </a:rPr>
                        <a:t>Machineries &amp; Equipment's</a:t>
                      </a:r>
                      <a:endParaRPr lang="en-IN" dirty="0">
                        <a:solidFill>
                          <a:srgbClr val="7B3D17"/>
                        </a:solidFill>
                        <a:latin typeface="Rockwell" panose="02060603020205020403"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chemeClr val="dk1"/>
                          </a:solidFill>
                          <a:latin typeface="Rockwell" panose="02060603020205020403" pitchFamily="18" charset="0"/>
                          <a:ea typeface="+mn-ea"/>
                          <a:cs typeface="+mn-cs"/>
                        </a:rPr>
                        <a:t>Sufficient to Carry And Multiple Projects</a:t>
                      </a:r>
                      <a:endParaRPr kumimoji="0" lang="en-IN" kern="1200" dirty="0" smtClean="0">
                        <a:solidFill>
                          <a:schemeClr val="dk1"/>
                        </a:solidFill>
                        <a:latin typeface="Rockwell" panose="02060603020205020403" pitchFamily="18" charset="0"/>
                        <a:ea typeface="+mn-ea"/>
                        <a:cs typeface="+mn-cs"/>
                      </a:endParaRPr>
                    </a:p>
                  </a:txBody>
                  <a:tcPr/>
                </a:tc>
                <a:extLst>
                  <a:ext uri="{0D108BD9-81ED-4DB2-BD59-A6C34878D82A}">
                    <a16:rowId xmlns:a16="http://schemas.microsoft.com/office/drawing/2014/main" xmlns="" val="2856387851"/>
                  </a:ext>
                </a:extLst>
              </a:tr>
            </a:tbl>
          </a:graphicData>
        </a:graphic>
      </p:graphicFrame>
    </p:spTree>
    <p:extLst>
      <p:ext uri="{BB962C8B-B14F-4D97-AF65-F5344CB8AC3E}">
        <p14:creationId xmlns:p14="http://schemas.microsoft.com/office/powerpoint/2010/main" val="196626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graphicFrame>
        <p:nvGraphicFramePr>
          <p:cNvPr id="4" name="Content Placeholder 3"/>
          <p:cNvGraphicFramePr>
            <a:graphicFrameLocks noGrp="1"/>
          </p:cNvGraphicFramePr>
          <p:nvPr>
            <p:ph sz="half" idx="2"/>
            <p:extLst>
              <p:ext uri="{D42A27DB-BD31-4B8C-83A1-F6EECF244321}">
                <p14:modId xmlns:p14="http://schemas.microsoft.com/office/powerpoint/2010/main" val="109573589"/>
              </p:ext>
            </p:extLst>
          </p:nvPr>
        </p:nvGraphicFramePr>
        <p:xfrm>
          <a:off x="2051737" y="1136468"/>
          <a:ext cx="9600330" cy="5486402"/>
        </p:xfrm>
        <a:graphic>
          <a:graphicData uri="http://schemas.openxmlformats.org/drawingml/2006/table">
            <a:tbl>
              <a:tblPr firstRow="1" bandRow="1">
                <a:tableStyleId>{5C22544A-7EE6-4342-B048-85BDC9FD1C3A}</a:tableStyleId>
              </a:tblPr>
              <a:tblGrid>
                <a:gridCol w="3173405">
                  <a:extLst>
                    <a:ext uri="{9D8B030D-6E8A-4147-A177-3AD203B41FA5}">
                      <a16:colId xmlns:a16="http://schemas.microsoft.com/office/drawing/2014/main" xmlns="" val="252117659"/>
                    </a:ext>
                  </a:extLst>
                </a:gridCol>
                <a:gridCol w="6426925">
                  <a:extLst>
                    <a:ext uri="{9D8B030D-6E8A-4147-A177-3AD203B41FA5}">
                      <a16:colId xmlns:a16="http://schemas.microsoft.com/office/drawing/2014/main" xmlns="" val="1888018369"/>
                    </a:ext>
                  </a:extLst>
                </a:gridCol>
              </a:tblGrid>
              <a:tr h="5814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rgbClr val="7B3D17"/>
                          </a:solidFill>
                          <a:effectLst/>
                          <a:latin typeface="Rockwell" panose="02060603020205020403" pitchFamily="18" charset="0"/>
                          <a:ea typeface="+mn-ea"/>
                          <a:cs typeface="+mn-cs"/>
                        </a:rPr>
                        <a:t>Registration Details</a:t>
                      </a:r>
                      <a:endParaRPr kumimoji="0" lang="en-IN" sz="1800" b="1" kern="1200" dirty="0" smtClean="0">
                        <a:solidFill>
                          <a:srgbClr val="7B3D17"/>
                        </a:solidFill>
                        <a:effectLst/>
                        <a:latin typeface="Rockwell" panose="02060603020205020403" pitchFamily="18" charset="0"/>
                        <a:ea typeface="+mn-ea"/>
                        <a:cs typeface="+mn-cs"/>
                      </a:endParaRPr>
                    </a:p>
                  </a:txBody>
                  <a:tcPr/>
                </a:tc>
                <a:tc hMerge="1">
                  <a:txBody>
                    <a:bodyPr/>
                    <a:lstStyle/>
                    <a:p>
                      <a:endParaRPr lang="en-IN" dirty="0">
                        <a:solidFill>
                          <a:srgbClr val="80543B"/>
                        </a:solidFill>
                        <a:latin typeface="Rockwell" panose="02060603020205020403" pitchFamily="18" charset="0"/>
                      </a:endParaRPr>
                    </a:p>
                  </a:txBody>
                  <a:tcPr/>
                </a:tc>
                <a:extLst>
                  <a:ext uri="{0D108BD9-81ED-4DB2-BD59-A6C34878D82A}">
                    <a16:rowId xmlns:a16="http://schemas.microsoft.com/office/drawing/2014/main" xmlns="" val="303260117"/>
                  </a:ext>
                </a:extLst>
              </a:tr>
              <a:tr h="581406">
                <a:tc>
                  <a:txBody>
                    <a:bodyPr/>
                    <a:lstStyle/>
                    <a:p>
                      <a:r>
                        <a:rPr lang="en-US" dirty="0" smtClean="0">
                          <a:solidFill>
                            <a:srgbClr val="7B3D17"/>
                          </a:solidFill>
                          <a:latin typeface="Rockwell" panose="02060603020205020403" pitchFamily="18" charset="0"/>
                        </a:rPr>
                        <a:t>Work Type</a:t>
                      </a:r>
                      <a:endParaRPr lang="en-IN" dirty="0">
                        <a:solidFill>
                          <a:srgbClr val="7B3D17"/>
                        </a:solidFill>
                        <a:latin typeface="Rockwell" panose="02060603020205020403" pitchFamily="18" charset="0"/>
                      </a:endParaRPr>
                    </a:p>
                  </a:txBody>
                  <a:tcPr/>
                </a:tc>
                <a:tc>
                  <a:txBody>
                    <a:bodyPr/>
                    <a:lstStyle/>
                    <a:p>
                      <a:pPr marL="0" algn="l" rtl="0" eaLnBrk="1" latinLnBrk="0" hangingPunct="1"/>
                      <a:r>
                        <a:rPr kumimoji="0" lang="en-US" kern="1200" dirty="0" smtClean="0">
                          <a:solidFill>
                            <a:schemeClr val="dk1"/>
                          </a:solidFill>
                          <a:latin typeface="Rockwell" panose="02060603020205020403" pitchFamily="18" charset="0"/>
                          <a:ea typeface="+mn-ea"/>
                          <a:cs typeface="+mn-cs"/>
                        </a:rPr>
                        <a:t>Project Works ( </a:t>
                      </a:r>
                      <a:r>
                        <a:rPr kumimoji="0" lang="en-US" kern="1200" dirty="0" err="1" smtClean="0">
                          <a:solidFill>
                            <a:schemeClr val="dk1"/>
                          </a:solidFill>
                          <a:latin typeface="Rockwell" panose="02060603020205020403" pitchFamily="18" charset="0"/>
                          <a:ea typeface="+mn-ea"/>
                          <a:cs typeface="+mn-cs"/>
                        </a:rPr>
                        <a:t>Labour</a:t>
                      </a:r>
                      <a:r>
                        <a:rPr kumimoji="0" lang="en-US" kern="1200" dirty="0" smtClean="0">
                          <a:solidFill>
                            <a:schemeClr val="dk1"/>
                          </a:solidFill>
                          <a:latin typeface="Rockwell" panose="02060603020205020403" pitchFamily="18" charset="0"/>
                          <a:ea typeface="+mn-ea"/>
                          <a:cs typeface="+mn-cs"/>
                        </a:rPr>
                        <a:t> With Materials &amp; EPC )</a:t>
                      </a:r>
                      <a:endParaRPr kumimoji="0" lang="en-IN" kern="1200" dirty="0">
                        <a:solidFill>
                          <a:schemeClr val="dk1"/>
                        </a:solidFill>
                        <a:latin typeface="Rockwell" panose="02060603020205020403" pitchFamily="18" charset="0"/>
                        <a:ea typeface="+mn-ea"/>
                        <a:cs typeface="+mn-cs"/>
                      </a:endParaRPr>
                    </a:p>
                  </a:txBody>
                  <a:tcPr/>
                </a:tc>
                <a:extLst>
                  <a:ext uri="{0D108BD9-81ED-4DB2-BD59-A6C34878D82A}">
                    <a16:rowId xmlns:a16="http://schemas.microsoft.com/office/drawing/2014/main" xmlns="" val="936366852"/>
                  </a:ext>
                </a:extLst>
              </a:tr>
              <a:tr h="835154">
                <a:tc>
                  <a:txBody>
                    <a:bodyPr/>
                    <a:lstStyle/>
                    <a:p>
                      <a:r>
                        <a:rPr lang="en-US" dirty="0" smtClean="0">
                          <a:solidFill>
                            <a:srgbClr val="7B3D17"/>
                          </a:solidFill>
                          <a:latin typeface="Rockwell" panose="02060603020205020403" pitchFamily="18" charset="0"/>
                        </a:rPr>
                        <a:t>Register Address</a:t>
                      </a:r>
                      <a:endParaRPr lang="en-IN" dirty="0">
                        <a:solidFill>
                          <a:srgbClr val="7B3D17"/>
                        </a:solidFill>
                        <a:latin typeface="Rockwell" panose="020606030202050204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kern="1200" dirty="0" smtClean="0">
                          <a:solidFill>
                            <a:schemeClr val="dk1"/>
                          </a:solidFill>
                          <a:latin typeface="Rockwell" panose="02060603020205020403" pitchFamily="18" charset="0"/>
                          <a:ea typeface="+mn-ea"/>
                          <a:cs typeface="+mn-cs"/>
                        </a:rPr>
                        <a:t>K - 104, Ozone Glitter </a:t>
                      </a:r>
                      <a:r>
                        <a:rPr kumimoji="0" lang="en-IN" kern="1200" dirty="0" err="1" smtClean="0">
                          <a:solidFill>
                            <a:schemeClr val="dk1"/>
                          </a:solidFill>
                          <a:latin typeface="Rockwell" panose="02060603020205020403" pitchFamily="18" charset="0"/>
                          <a:ea typeface="+mn-ea"/>
                          <a:cs typeface="+mn-cs"/>
                        </a:rPr>
                        <a:t>Naroda</a:t>
                      </a:r>
                      <a:r>
                        <a:rPr kumimoji="0" lang="en-IN" kern="1200" dirty="0" smtClean="0">
                          <a:solidFill>
                            <a:schemeClr val="dk1"/>
                          </a:solidFill>
                          <a:latin typeface="Rockwell" panose="02060603020205020403" pitchFamily="18" charset="0"/>
                          <a:ea typeface="+mn-ea"/>
                          <a:cs typeface="+mn-cs"/>
                        </a:rPr>
                        <a:t> Galaxy To ITI Road</a:t>
                      </a:r>
                      <a:br>
                        <a:rPr kumimoji="0" lang="en-IN" kern="1200" dirty="0" smtClean="0">
                          <a:solidFill>
                            <a:schemeClr val="dk1"/>
                          </a:solidFill>
                          <a:latin typeface="Rockwell" panose="02060603020205020403" pitchFamily="18" charset="0"/>
                          <a:ea typeface="+mn-ea"/>
                          <a:cs typeface="+mn-cs"/>
                        </a:rPr>
                      </a:br>
                      <a:r>
                        <a:rPr kumimoji="0" lang="en-IN" kern="1200" dirty="0" smtClean="0">
                          <a:solidFill>
                            <a:schemeClr val="dk1"/>
                          </a:solidFill>
                          <a:latin typeface="Rockwell" panose="02060603020205020403" pitchFamily="18" charset="0"/>
                          <a:ea typeface="+mn-ea"/>
                          <a:cs typeface="+mn-cs"/>
                        </a:rPr>
                        <a:t>Nobel Nagar Ahmedabad - 382340</a:t>
                      </a:r>
                    </a:p>
                  </a:txBody>
                  <a:tcPr/>
                </a:tc>
                <a:extLst>
                  <a:ext uri="{0D108BD9-81ED-4DB2-BD59-A6C34878D82A}">
                    <a16:rowId xmlns:a16="http://schemas.microsoft.com/office/drawing/2014/main" xmlns="" val="377525882"/>
                  </a:ext>
                </a:extLst>
              </a:tr>
              <a:tr h="581406">
                <a:tc>
                  <a:txBody>
                    <a:bodyPr/>
                    <a:lstStyle/>
                    <a:p>
                      <a:r>
                        <a:rPr lang="en-US" dirty="0" smtClean="0">
                          <a:solidFill>
                            <a:srgbClr val="7B3D17"/>
                          </a:solidFill>
                          <a:latin typeface="Rockwell" panose="02060603020205020403" pitchFamily="18" charset="0"/>
                        </a:rPr>
                        <a:t>PAN No.</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Larsen &amp; </a:t>
                      </a:r>
                      <a:r>
                        <a:rPr lang="en-US" dirty="0" err="1" smtClean="0">
                          <a:latin typeface="Rockwell" panose="02060603020205020403" pitchFamily="18" charset="0"/>
                        </a:rPr>
                        <a:t>Tourbo</a:t>
                      </a:r>
                      <a:r>
                        <a:rPr lang="en-US" baseline="0" dirty="0" smtClean="0">
                          <a:latin typeface="Rockwell" panose="02060603020205020403" pitchFamily="18" charset="0"/>
                        </a:rPr>
                        <a:t> Limited</a:t>
                      </a:r>
                      <a:endParaRPr lang="en-IN" dirty="0">
                        <a:latin typeface="Rockwell" panose="02060603020205020403" pitchFamily="18" charset="0"/>
                      </a:endParaRPr>
                    </a:p>
                  </a:txBody>
                  <a:tcPr/>
                </a:tc>
                <a:extLst>
                  <a:ext uri="{0D108BD9-81ED-4DB2-BD59-A6C34878D82A}">
                    <a16:rowId xmlns:a16="http://schemas.microsoft.com/office/drawing/2014/main" xmlns="" val="2044820246"/>
                  </a:ext>
                </a:extLst>
              </a:tr>
              <a:tr h="581406">
                <a:tc>
                  <a:txBody>
                    <a:bodyPr/>
                    <a:lstStyle/>
                    <a:p>
                      <a:r>
                        <a:rPr lang="en-US" dirty="0" smtClean="0">
                          <a:solidFill>
                            <a:srgbClr val="7B3D17"/>
                          </a:solidFill>
                          <a:latin typeface="Rockwell" panose="02060603020205020403" pitchFamily="18" charset="0"/>
                        </a:rPr>
                        <a:t>ROC reg. / Corp. ID</a:t>
                      </a:r>
                      <a:r>
                        <a:rPr lang="en-US" baseline="0" dirty="0" smtClean="0">
                          <a:solidFill>
                            <a:srgbClr val="7B3D17"/>
                          </a:solidFill>
                          <a:latin typeface="Rockwell" panose="02060603020205020403" pitchFamily="18" charset="0"/>
                        </a:rPr>
                        <a:t> No.</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S0039921</a:t>
                      </a:r>
                      <a:endParaRPr lang="en-IN" dirty="0">
                        <a:latin typeface="Rockwell" panose="02060603020205020403" pitchFamily="18" charset="0"/>
                      </a:endParaRPr>
                    </a:p>
                  </a:txBody>
                  <a:tcPr/>
                </a:tc>
                <a:extLst>
                  <a:ext uri="{0D108BD9-81ED-4DB2-BD59-A6C34878D82A}">
                    <a16:rowId xmlns:a16="http://schemas.microsoft.com/office/drawing/2014/main" xmlns="" val="3553166191"/>
                  </a:ext>
                </a:extLst>
              </a:tr>
              <a:tr h="581406">
                <a:tc>
                  <a:txBody>
                    <a:bodyPr/>
                    <a:lstStyle/>
                    <a:p>
                      <a:r>
                        <a:rPr lang="en-US" dirty="0" smtClean="0">
                          <a:solidFill>
                            <a:srgbClr val="7B3D17"/>
                          </a:solidFill>
                          <a:latin typeface="Rockwell" panose="02060603020205020403" pitchFamily="18" charset="0"/>
                        </a:rPr>
                        <a:t>PAN</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AIGPJ3045E</a:t>
                      </a:r>
                      <a:endParaRPr lang="en-IN" dirty="0">
                        <a:latin typeface="Rockwell" panose="02060603020205020403" pitchFamily="18" charset="0"/>
                      </a:endParaRPr>
                    </a:p>
                  </a:txBody>
                  <a:tcPr/>
                </a:tc>
                <a:extLst>
                  <a:ext uri="{0D108BD9-81ED-4DB2-BD59-A6C34878D82A}">
                    <a16:rowId xmlns:a16="http://schemas.microsoft.com/office/drawing/2014/main" xmlns="" val="214678132"/>
                  </a:ext>
                </a:extLst>
              </a:tr>
              <a:tr h="581406">
                <a:tc>
                  <a:txBody>
                    <a:bodyPr/>
                    <a:lstStyle/>
                    <a:p>
                      <a:r>
                        <a:rPr lang="en-US" dirty="0" smtClean="0">
                          <a:solidFill>
                            <a:srgbClr val="7B3D17"/>
                          </a:solidFill>
                          <a:latin typeface="Rockwell" panose="02060603020205020403" pitchFamily="18" charset="0"/>
                        </a:rPr>
                        <a:t>Service Tax Registration No.</a:t>
                      </a:r>
                      <a:endParaRPr lang="en-IN" dirty="0">
                        <a:solidFill>
                          <a:srgbClr val="7B3D17"/>
                        </a:solidFill>
                        <a:latin typeface="Rockwell" panose="02060603020205020403" pitchFamily="18" charset="0"/>
                      </a:endParaRPr>
                    </a:p>
                  </a:txBody>
                  <a:tcPr/>
                </a:tc>
                <a:tc>
                  <a:txBody>
                    <a:bodyPr/>
                    <a:lstStyle/>
                    <a:p>
                      <a:endParaRPr lang="en-IN" dirty="0">
                        <a:latin typeface="Rockwell" panose="02060603020205020403" pitchFamily="18" charset="0"/>
                      </a:endParaRPr>
                    </a:p>
                  </a:txBody>
                  <a:tcPr/>
                </a:tc>
                <a:extLst>
                  <a:ext uri="{0D108BD9-81ED-4DB2-BD59-A6C34878D82A}">
                    <a16:rowId xmlns:a16="http://schemas.microsoft.com/office/drawing/2014/main" xmlns="" val="2193304597"/>
                  </a:ext>
                </a:extLst>
              </a:tr>
              <a:tr h="581406">
                <a:tc>
                  <a:txBody>
                    <a:bodyPr/>
                    <a:lstStyle/>
                    <a:p>
                      <a:r>
                        <a:rPr lang="en-US" dirty="0" smtClean="0">
                          <a:solidFill>
                            <a:srgbClr val="7B3D17"/>
                          </a:solidFill>
                          <a:latin typeface="Rockwell" panose="02060603020205020403" pitchFamily="18" charset="0"/>
                        </a:rPr>
                        <a:t>VAT</a:t>
                      </a:r>
                      <a:r>
                        <a:rPr lang="en-US" baseline="0" dirty="0" smtClean="0">
                          <a:solidFill>
                            <a:srgbClr val="7B3D17"/>
                          </a:solidFill>
                          <a:latin typeface="Rockwell" panose="02060603020205020403" pitchFamily="18" charset="0"/>
                        </a:rPr>
                        <a:t> Tax Registration No</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24075204761</a:t>
                      </a:r>
                      <a:endParaRPr lang="en-IN" dirty="0">
                        <a:latin typeface="Rockwell" panose="02060603020205020403" pitchFamily="18" charset="0"/>
                      </a:endParaRPr>
                    </a:p>
                  </a:txBody>
                  <a:tcPr/>
                </a:tc>
                <a:extLst>
                  <a:ext uri="{0D108BD9-81ED-4DB2-BD59-A6C34878D82A}">
                    <a16:rowId xmlns:a16="http://schemas.microsoft.com/office/drawing/2014/main" xmlns="" val="997055224"/>
                  </a:ext>
                </a:extLst>
              </a:tr>
              <a:tr h="581406">
                <a:tc>
                  <a:txBody>
                    <a:bodyPr/>
                    <a:lstStyle/>
                    <a:p>
                      <a:r>
                        <a:rPr lang="en-US" dirty="0" smtClean="0">
                          <a:solidFill>
                            <a:srgbClr val="7B3D17"/>
                          </a:solidFill>
                          <a:latin typeface="Rockwell" panose="02060603020205020403" pitchFamily="18" charset="0"/>
                        </a:rPr>
                        <a:t>GST No.</a:t>
                      </a:r>
                      <a:endParaRPr lang="en-IN" dirty="0">
                        <a:solidFill>
                          <a:srgbClr val="7B3D17"/>
                        </a:solidFill>
                        <a:latin typeface="Rockwell" panose="02060603020205020403" pitchFamily="18" charset="0"/>
                      </a:endParaRPr>
                    </a:p>
                  </a:txBody>
                  <a:tcPr/>
                </a:tc>
                <a:tc>
                  <a:txBody>
                    <a:bodyPr/>
                    <a:lstStyle/>
                    <a:p>
                      <a:r>
                        <a:rPr lang="en-US" dirty="0" smtClean="0">
                          <a:latin typeface="Rockwell" panose="02060603020205020403" pitchFamily="18" charset="0"/>
                        </a:rPr>
                        <a:t>24AIGPJ3045EIZ0</a:t>
                      </a:r>
                      <a:endParaRPr lang="en-IN" dirty="0">
                        <a:latin typeface="Rockwell" panose="02060603020205020403" pitchFamily="18" charset="0"/>
                      </a:endParaRPr>
                    </a:p>
                  </a:txBody>
                  <a:tcPr/>
                </a:tc>
                <a:extLst>
                  <a:ext uri="{0D108BD9-81ED-4DB2-BD59-A6C34878D82A}">
                    <a16:rowId xmlns:a16="http://schemas.microsoft.com/office/drawing/2014/main" xmlns="" val="3534962676"/>
                  </a:ext>
                </a:extLst>
              </a:tr>
            </a:tbl>
          </a:graphicData>
        </a:graphic>
      </p:graphicFrame>
    </p:spTree>
    <p:extLst>
      <p:ext uri="{BB962C8B-B14F-4D97-AF65-F5344CB8AC3E}">
        <p14:creationId xmlns:p14="http://schemas.microsoft.com/office/powerpoint/2010/main" val="3705187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04" y="599246"/>
            <a:ext cx="9997440" cy="1143000"/>
          </a:xfrm>
        </p:spPr>
        <p:txBody>
          <a:bodyPr>
            <a:normAutofit/>
          </a:bodyPr>
          <a:lstStyle/>
          <a:p>
            <a:r>
              <a:rPr lang="en-US" sz="2400" u="sng" dirty="0" smtClean="0">
                <a:latin typeface="Rockwell" panose="02060603020205020403" pitchFamily="18" charset="0"/>
              </a:rPr>
              <a:t>Few of our Satisfied And Existing Customer</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4" name="Content Placeholder 3"/>
          <p:cNvSpPr>
            <a:spLocks noGrp="1"/>
          </p:cNvSpPr>
          <p:nvPr>
            <p:ph sz="half" idx="2"/>
          </p:nvPr>
        </p:nvSpPr>
        <p:spPr>
          <a:xfrm>
            <a:off x="2051304" y="1480988"/>
            <a:ext cx="9906000" cy="5089629"/>
          </a:xfrm>
        </p:spPr>
        <p:txBody>
          <a:bodyPr>
            <a:normAutofit lnSpcReduction="10000"/>
          </a:bodyPr>
          <a:lstStyle/>
          <a:p>
            <a:pPr lvl="0"/>
            <a:r>
              <a:rPr lang="en-US" dirty="0">
                <a:latin typeface="Times New Roman" panose="02020603050405020304" pitchFamily="18" charset="0"/>
                <a:cs typeface="Times New Roman" panose="02020603050405020304" pitchFamily="18" charset="0"/>
              </a:rPr>
              <a:t>Larsen &amp; </a:t>
            </a:r>
            <a:r>
              <a:rPr lang="en-US" dirty="0" err="1" smtClean="0">
                <a:latin typeface="Times New Roman" panose="02020603050405020304" pitchFamily="18" charset="0"/>
                <a:cs typeface="Times New Roman" panose="02020603050405020304" pitchFamily="18" charset="0"/>
              </a:rPr>
              <a:t>Tuobro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Limited</a:t>
            </a:r>
            <a:endParaRPr lang="en-IN"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Excel Crop. Care Ltd.</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Voltas Limited</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Sterling &amp; Wilson Pvt. Ltd.</a:t>
            </a:r>
            <a:endParaRPr lang="en-IN" dirty="0">
              <a:latin typeface="Times New Roman" panose="02020603050405020304" pitchFamily="18" charset="0"/>
              <a:cs typeface="Times New Roman" panose="02020603050405020304" pitchFamily="18" charset="0"/>
            </a:endParaRPr>
          </a:p>
          <a:p>
            <a:pPr lvl="0"/>
            <a:r>
              <a:rPr lang="en-US" dirty="0" err="1" smtClean="0">
                <a:latin typeface="Times New Roman" panose="02020603050405020304" pitchFamily="18" charset="0"/>
                <a:cs typeface="Times New Roman" panose="02020603050405020304" pitchFamily="18" charset="0"/>
              </a:rPr>
              <a:t>Zamil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Air Condition (India) Pvt</a:t>
            </a:r>
            <a:r>
              <a:rPr lang="en-US" dirty="0" smtClean="0">
                <a:latin typeface="Times New Roman" panose="02020603050405020304" pitchFamily="18" charset="0"/>
                <a:cs typeface="Times New Roman" panose="02020603050405020304" pitchFamily="18" charset="0"/>
              </a:rPr>
              <a:t>. Ltd</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Aditi </a:t>
            </a:r>
            <a:r>
              <a:rPr lang="en-US" dirty="0">
                <a:latin typeface="Times New Roman" panose="02020603050405020304" pitchFamily="18" charset="0"/>
                <a:cs typeface="Times New Roman" panose="02020603050405020304" pitchFamily="18" charset="0"/>
              </a:rPr>
              <a:t>Air Conditioning </a:t>
            </a:r>
            <a:r>
              <a:rPr lang="en-US" dirty="0" err="1">
                <a:latin typeface="Times New Roman" panose="02020603050405020304" pitchFamily="18" charset="0"/>
                <a:cs typeface="Times New Roman" panose="02020603050405020304" pitchFamily="18" charset="0"/>
              </a:rPr>
              <a:t>Pvt.Ltd</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Mother Dairy</a:t>
            </a:r>
          </a:p>
          <a:p>
            <a:r>
              <a:rPr lang="en-US" dirty="0" smtClean="0">
                <a:latin typeface="Times New Roman" panose="02020603050405020304" pitchFamily="18" charset="0"/>
                <a:cs typeface="Times New Roman" panose="02020603050405020304" pitchFamily="18" charset="0"/>
              </a:rPr>
              <a:t>I.P.R. </a:t>
            </a:r>
            <a:r>
              <a:rPr lang="en-US" dirty="0" err="1" smtClean="0">
                <a:latin typeface="Times New Roman" panose="02020603050405020304" pitchFamily="18" charset="0"/>
                <a:cs typeface="Times New Roman" panose="02020603050405020304" pitchFamily="18" charset="0"/>
              </a:rPr>
              <a:t>Plasama</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ETA Engineering Pvt. Ltd.</a:t>
            </a:r>
          </a:p>
          <a:p>
            <a:r>
              <a:rPr lang="en-US" dirty="0" smtClean="0">
                <a:latin typeface="Times New Roman" panose="02020603050405020304" pitchFamily="18" charset="0"/>
                <a:cs typeface="Times New Roman" panose="02020603050405020304" pitchFamily="18" charset="0"/>
              </a:rPr>
              <a:t>Johnson Controls &amp; Hitachi Air Conditioner</a:t>
            </a:r>
          </a:p>
          <a:p>
            <a:r>
              <a:rPr lang="en-US" dirty="0" smtClean="0">
                <a:latin typeface="Times New Roman" panose="02020603050405020304" pitchFamily="18" charset="0"/>
                <a:cs typeface="Times New Roman" panose="02020603050405020304" pitchFamily="18" charset="0"/>
              </a:rPr>
              <a:t>Bony Polymers Ltd.</a:t>
            </a:r>
          </a:p>
          <a:p>
            <a:endParaRPr lang="en-US" dirty="0" smtClean="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46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1143000"/>
          </a:xfrm>
        </p:spPr>
        <p:txBody>
          <a:bodyPr>
            <a:normAutofit/>
          </a:bodyPr>
          <a:lstStyle/>
          <a:p>
            <a:r>
              <a:rPr lang="en-IN" sz="2400" u="sng" dirty="0" smtClean="0">
                <a:latin typeface="Rockwell" panose="02060603020205020403" pitchFamily="18" charset="0"/>
              </a:rPr>
              <a:t>COMPANY </a:t>
            </a:r>
            <a:r>
              <a:rPr lang="en-IN" sz="2400" u="sng" dirty="0">
                <a:latin typeface="Rockwell" panose="02060603020205020403" pitchFamily="18" charset="0"/>
              </a:rPr>
              <a:t>CREDENTIALS</a:t>
            </a:r>
            <a:r>
              <a:rPr lang="en-IN" cap="all" dirty="0"/>
              <a:t/>
            </a:r>
            <a:br>
              <a:rPr lang="en-IN" cap="all" dirty="0"/>
            </a:b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graphicFrame>
        <p:nvGraphicFramePr>
          <p:cNvPr id="5" name="Content Placeholder 4"/>
          <p:cNvGraphicFramePr>
            <a:graphicFrameLocks noGrp="1"/>
          </p:cNvGraphicFramePr>
          <p:nvPr>
            <p:ph sz="half" idx="2"/>
            <p:extLst>
              <p:ext uri="{D42A27DB-BD31-4B8C-83A1-F6EECF244321}">
                <p14:modId xmlns:p14="http://schemas.microsoft.com/office/powerpoint/2010/main" val="3550918492"/>
              </p:ext>
            </p:extLst>
          </p:nvPr>
        </p:nvGraphicFramePr>
        <p:xfrm>
          <a:off x="2100071" y="1457960"/>
          <a:ext cx="9808464" cy="5305714"/>
        </p:xfrm>
        <a:graphic>
          <a:graphicData uri="http://schemas.openxmlformats.org/drawingml/2006/table">
            <a:tbl>
              <a:tblPr firstRow="1" bandRow="1">
                <a:tableStyleId>{5C22544A-7EE6-4342-B048-85BDC9FD1C3A}</a:tableStyleId>
              </a:tblPr>
              <a:tblGrid>
                <a:gridCol w="1005841">
                  <a:extLst>
                    <a:ext uri="{9D8B030D-6E8A-4147-A177-3AD203B41FA5}">
                      <a16:colId xmlns:a16="http://schemas.microsoft.com/office/drawing/2014/main" xmlns="" val="3038451267"/>
                    </a:ext>
                  </a:extLst>
                </a:gridCol>
                <a:gridCol w="5533135">
                  <a:extLst>
                    <a:ext uri="{9D8B030D-6E8A-4147-A177-3AD203B41FA5}">
                      <a16:colId xmlns:a16="http://schemas.microsoft.com/office/drawing/2014/main" xmlns="" val="508512384"/>
                    </a:ext>
                  </a:extLst>
                </a:gridCol>
                <a:gridCol w="3269488">
                  <a:extLst>
                    <a:ext uri="{9D8B030D-6E8A-4147-A177-3AD203B41FA5}">
                      <a16:colId xmlns:a16="http://schemas.microsoft.com/office/drawing/2014/main" xmlns="" val="3671717855"/>
                    </a:ext>
                  </a:extLst>
                </a:gridCol>
              </a:tblGrid>
              <a:tr h="347895">
                <a:tc>
                  <a:txBody>
                    <a:bodyPr/>
                    <a:lstStyle/>
                    <a:p>
                      <a:pPr algn="ctr" fontAlgn="b"/>
                      <a:r>
                        <a:rPr lang="en-IN" sz="1400" b="1" dirty="0" err="1">
                          <a:solidFill>
                            <a:srgbClr val="80543B"/>
                          </a:solidFill>
                          <a:effectLst/>
                          <a:latin typeface="Times New Roman" panose="02020603050405020304" pitchFamily="18" charset="0"/>
                          <a:cs typeface="Times New Roman" panose="02020603050405020304" pitchFamily="18" charset="0"/>
                        </a:rPr>
                        <a:t>Sr</a:t>
                      </a:r>
                      <a:r>
                        <a:rPr lang="en-IN" sz="1400" b="1" dirty="0">
                          <a:solidFill>
                            <a:srgbClr val="80543B"/>
                          </a:solidFill>
                          <a:effectLst/>
                          <a:latin typeface="Times New Roman" panose="02020603050405020304" pitchFamily="18" charset="0"/>
                          <a:cs typeface="Times New Roman" panose="02020603050405020304" pitchFamily="18" charset="0"/>
                        </a:rPr>
                        <a:t> No.</a:t>
                      </a:r>
                    </a:p>
                  </a:txBody>
                  <a:tcPr marL="76200" marR="76200" marT="76200" marB="76200" anchor="b"/>
                </a:tc>
                <a:tc>
                  <a:txBody>
                    <a:bodyPr/>
                    <a:lstStyle/>
                    <a:p>
                      <a:pPr algn="l" fontAlgn="b"/>
                      <a:r>
                        <a:rPr lang="en-IN" sz="1400" dirty="0">
                          <a:solidFill>
                            <a:srgbClr val="80543B"/>
                          </a:solidFill>
                          <a:effectLst/>
                          <a:latin typeface="Times New Roman" panose="02020603050405020304" pitchFamily="18" charset="0"/>
                          <a:cs typeface="Times New Roman" panose="02020603050405020304" pitchFamily="18" charset="0"/>
                        </a:rPr>
                        <a:t>Name of Project</a:t>
                      </a:r>
                    </a:p>
                  </a:txBody>
                  <a:tcPr marL="76200" marR="76200" marT="76200" marB="76200" anchor="b"/>
                </a:tc>
                <a:tc>
                  <a:txBody>
                    <a:bodyPr/>
                    <a:lstStyle/>
                    <a:p>
                      <a:pPr algn="l" fontAlgn="b"/>
                      <a:r>
                        <a:rPr lang="en-IN" sz="1400" dirty="0">
                          <a:solidFill>
                            <a:srgbClr val="80543B"/>
                          </a:solidFill>
                          <a:effectLst/>
                          <a:latin typeface="Times New Roman" panose="02020603050405020304" pitchFamily="18" charset="0"/>
                          <a:cs typeface="Times New Roman" panose="02020603050405020304" pitchFamily="18" charset="0"/>
                        </a:rPr>
                        <a:t>Consultant</a:t>
                      </a:r>
                    </a:p>
                  </a:txBody>
                  <a:tcPr marL="76200" marR="76200" marT="76200" marB="76200" anchor="b"/>
                </a:tc>
                <a:extLst>
                  <a:ext uri="{0D108BD9-81ED-4DB2-BD59-A6C34878D82A}">
                    <a16:rowId xmlns:a16="http://schemas.microsoft.com/office/drawing/2014/main" xmlns="" val="3662034017"/>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1</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GIFTCITY GANDHI NAGAR</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Larsen &amp; Toubro Limited</a:t>
                      </a:r>
                    </a:p>
                  </a:txBody>
                  <a:tcPr marL="76200" marR="76200" marT="76200" marB="76200"/>
                </a:tc>
                <a:extLst>
                  <a:ext uri="{0D108BD9-81ED-4DB2-BD59-A6C34878D82A}">
                    <a16:rowId xmlns:a16="http://schemas.microsoft.com/office/drawing/2014/main" xmlns="" val="1609128207"/>
                  </a:ext>
                </a:extLst>
              </a:tr>
              <a:tr h="550834">
                <a:tc>
                  <a:txBody>
                    <a:bodyPr/>
                    <a:lstStyle/>
                    <a:p>
                      <a:pPr algn="ctr" fontAlgn="t"/>
                      <a:r>
                        <a:rPr lang="en-IN" sz="1400" b="1" dirty="0">
                          <a:solidFill>
                            <a:srgbClr val="80543B"/>
                          </a:solidFill>
                          <a:effectLst/>
                          <a:latin typeface="Times New Roman" panose="02020603050405020304" pitchFamily="18" charset="0"/>
                          <a:cs typeface="Times New Roman" panose="02020603050405020304" pitchFamily="18" charset="0"/>
                        </a:rPr>
                        <a:t>2</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M/s Mangalore Refinery Petrochemical Ltd. Mangalore, Karnataka</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Asian Thermal</a:t>
                      </a:r>
                    </a:p>
                  </a:txBody>
                  <a:tcPr marL="76200" marR="76200" marT="76200" marB="76200"/>
                </a:tc>
                <a:extLst>
                  <a:ext uri="{0D108BD9-81ED-4DB2-BD59-A6C34878D82A}">
                    <a16:rowId xmlns:a16="http://schemas.microsoft.com/office/drawing/2014/main" xmlns="" val="2325973997"/>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3</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Mathura  Refinery</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Asian Thermal</a:t>
                      </a:r>
                    </a:p>
                  </a:txBody>
                  <a:tcPr marL="76200" marR="76200" marT="76200" marB="76200"/>
                </a:tc>
                <a:extLst>
                  <a:ext uri="{0D108BD9-81ED-4DB2-BD59-A6C34878D82A}">
                    <a16:rowId xmlns:a16="http://schemas.microsoft.com/office/drawing/2014/main" xmlns="" val="4235701300"/>
                  </a:ext>
                </a:extLst>
              </a:tr>
              <a:tr h="347895">
                <a:tc>
                  <a:txBody>
                    <a:bodyPr/>
                    <a:lstStyle/>
                    <a:p>
                      <a:pPr algn="ctr" fontAlgn="t"/>
                      <a:r>
                        <a:rPr lang="en-IN" sz="1400" b="1" dirty="0">
                          <a:solidFill>
                            <a:srgbClr val="80543B"/>
                          </a:solidFill>
                          <a:effectLst/>
                          <a:latin typeface="Times New Roman" panose="02020603050405020304" pitchFamily="18" charset="0"/>
                          <a:cs typeface="Times New Roman" panose="02020603050405020304" pitchFamily="18" charset="0"/>
                        </a:rPr>
                        <a:t>4</a:t>
                      </a:r>
                    </a:p>
                  </a:txBody>
                  <a:tcPr marL="76200" marR="76200" marT="76200" marB="76200"/>
                </a:tc>
                <a:tc>
                  <a:txBody>
                    <a:bodyPr/>
                    <a:lstStyle/>
                    <a:p>
                      <a:pPr fontAlgn="t"/>
                      <a:r>
                        <a:rPr lang="en-IN" sz="1400" dirty="0">
                          <a:effectLst/>
                          <a:latin typeface="Times New Roman" panose="02020603050405020304" pitchFamily="18" charset="0"/>
                          <a:cs typeface="Times New Roman" panose="02020603050405020304" pitchFamily="18" charset="0"/>
                        </a:rPr>
                        <a:t>Gujarat  Refinery</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Asian Thermal</a:t>
                      </a:r>
                    </a:p>
                  </a:txBody>
                  <a:tcPr marL="76200" marR="76200" marT="76200" marB="76200"/>
                </a:tc>
                <a:extLst>
                  <a:ext uri="{0D108BD9-81ED-4DB2-BD59-A6C34878D82A}">
                    <a16:rowId xmlns:a16="http://schemas.microsoft.com/office/drawing/2014/main" xmlns="" val="2451924399"/>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5</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Edelweiss Metels Ltd Ahmedabad</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Edelweiss Metels Ltd</a:t>
                      </a:r>
                    </a:p>
                  </a:txBody>
                  <a:tcPr marL="76200" marR="76200" marT="76200" marB="76200"/>
                </a:tc>
                <a:extLst>
                  <a:ext uri="{0D108BD9-81ED-4DB2-BD59-A6C34878D82A}">
                    <a16:rowId xmlns:a16="http://schemas.microsoft.com/office/drawing/2014/main" xmlns="" val="983314181"/>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6</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Bony Polymar Viramgam</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Bony Polymar</a:t>
                      </a:r>
                    </a:p>
                  </a:txBody>
                  <a:tcPr marL="76200" marR="76200" marT="76200" marB="76200"/>
                </a:tc>
                <a:extLst>
                  <a:ext uri="{0D108BD9-81ED-4DB2-BD59-A6C34878D82A}">
                    <a16:rowId xmlns:a16="http://schemas.microsoft.com/office/drawing/2014/main" xmlns="" val="2721174284"/>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7</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Mathura  Refinery</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Asian Thermal</a:t>
                      </a:r>
                    </a:p>
                  </a:txBody>
                  <a:tcPr marL="76200" marR="76200" marT="76200" marB="76200"/>
                </a:tc>
                <a:extLst>
                  <a:ext uri="{0D108BD9-81ED-4DB2-BD59-A6C34878D82A}">
                    <a16:rowId xmlns:a16="http://schemas.microsoft.com/office/drawing/2014/main" xmlns="" val="1007273266"/>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8</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Mother dary Gandhi Nagar</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Mother dary</a:t>
                      </a:r>
                    </a:p>
                  </a:txBody>
                  <a:tcPr marL="76200" marR="76200" marT="76200" marB="76200"/>
                </a:tc>
                <a:extLst>
                  <a:ext uri="{0D108BD9-81ED-4DB2-BD59-A6C34878D82A}">
                    <a16:rowId xmlns:a16="http://schemas.microsoft.com/office/drawing/2014/main" xmlns="" val="22260146"/>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9</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Reliance Surat</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Lloyd</a:t>
                      </a:r>
                    </a:p>
                  </a:txBody>
                  <a:tcPr marL="76200" marR="76200" marT="76200" marB="76200"/>
                </a:tc>
                <a:extLst>
                  <a:ext uri="{0D108BD9-81ED-4DB2-BD59-A6C34878D82A}">
                    <a16:rowId xmlns:a16="http://schemas.microsoft.com/office/drawing/2014/main" xmlns="" val="1988771377"/>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10</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Reliance Refinery Jamnagar Gujrat</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Lloyd</a:t>
                      </a:r>
                    </a:p>
                  </a:txBody>
                  <a:tcPr marL="76200" marR="76200" marT="76200" marB="76200"/>
                </a:tc>
                <a:extLst>
                  <a:ext uri="{0D108BD9-81ED-4DB2-BD59-A6C34878D82A}">
                    <a16:rowId xmlns:a16="http://schemas.microsoft.com/office/drawing/2014/main" xmlns="" val="281279190"/>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11</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Hindustan Coca cola Beverages Pvt Ltd , Kheda</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Hindustan Coca cola</a:t>
                      </a:r>
                    </a:p>
                  </a:txBody>
                  <a:tcPr marL="76200" marR="76200" marT="76200" marB="76200"/>
                </a:tc>
                <a:extLst>
                  <a:ext uri="{0D108BD9-81ED-4DB2-BD59-A6C34878D82A}">
                    <a16:rowId xmlns:a16="http://schemas.microsoft.com/office/drawing/2014/main" xmlns="" val="1365549554"/>
                  </a:ext>
                </a:extLst>
              </a:tr>
              <a:tr h="347895">
                <a:tc>
                  <a:txBody>
                    <a:bodyPr/>
                    <a:lstStyle/>
                    <a:p>
                      <a:pPr algn="ctr" fontAlgn="t"/>
                      <a:r>
                        <a:rPr lang="en-IN" sz="1400" b="1">
                          <a:solidFill>
                            <a:srgbClr val="80543B"/>
                          </a:solidFill>
                          <a:effectLst/>
                          <a:latin typeface="Times New Roman" panose="02020603050405020304" pitchFamily="18" charset="0"/>
                          <a:cs typeface="Times New Roman" panose="02020603050405020304" pitchFamily="18" charset="0"/>
                        </a:rPr>
                        <a:t>12</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Nakoda Textiles, Kim Surat Gujrat</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Nakoda Textiles</a:t>
                      </a:r>
                    </a:p>
                  </a:txBody>
                  <a:tcPr marL="76200" marR="76200" marT="76200" marB="76200"/>
                </a:tc>
                <a:extLst>
                  <a:ext uri="{0D108BD9-81ED-4DB2-BD59-A6C34878D82A}">
                    <a16:rowId xmlns:a16="http://schemas.microsoft.com/office/drawing/2014/main" xmlns="" val="2659020431"/>
                  </a:ext>
                </a:extLst>
              </a:tr>
              <a:tr h="347895">
                <a:tc>
                  <a:txBody>
                    <a:bodyPr/>
                    <a:lstStyle/>
                    <a:p>
                      <a:pPr algn="ctr" fontAlgn="t"/>
                      <a:r>
                        <a:rPr lang="en-IN" sz="1400" b="1" dirty="0">
                          <a:solidFill>
                            <a:srgbClr val="80543B"/>
                          </a:solidFill>
                          <a:effectLst/>
                          <a:latin typeface="Times New Roman" panose="02020603050405020304" pitchFamily="18" charset="0"/>
                          <a:cs typeface="Times New Roman" panose="02020603050405020304" pitchFamily="18" charset="0"/>
                        </a:rPr>
                        <a:t>13</a:t>
                      </a:r>
                    </a:p>
                  </a:txBody>
                  <a:tcPr marL="76200" marR="76200" marT="76200" marB="76200"/>
                </a:tc>
                <a:tc>
                  <a:txBody>
                    <a:bodyPr/>
                    <a:lstStyle/>
                    <a:p>
                      <a:pPr fontAlgn="t"/>
                      <a:r>
                        <a:rPr lang="en-IN" sz="1400">
                          <a:effectLst/>
                          <a:latin typeface="Times New Roman" panose="02020603050405020304" pitchFamily="18" charset="0"/>
                          <a:cs typeface="Times New Roman" panose="02020603050405020304" pitchFamily="18" charset="0"/>
                        </a:rPr>
                        <a:t>Amneal pharmaceuticals Ahmedabad</a:t>
                      </a:r>
                    </a:p>
                  </a:txBody>
                  <a:tcPr marL="76200" marR="76200" marT="76200" marB="76200"/>
                </a:tc>
                <a:tc>
                  <a:txBody>
                    <a:bodyPr/>
                    <a:lstStyle/>
                    <a:p>
                      <a:pPr fontAlgn="t"/>
                      <a:r>
                        <a:rPr lang="en-IN" sz="1400" dirty="0" err="1">
                          <a:effectLst/>
                          <a:latin typeface="Times New Roman" panose="02020603050405020304" pitchFamily="18" charset="0"/>
                          <a:cs typeface="Times New Roman" panose="02020603050405020304" pitchFamily="18" charset="0"/>
                        </a:rPr>
                        <a:t>Amneal</a:t>
                      </a:r>
                      <a:r>
                        <a:rPr lang="en-IN" sz="1400" dirty="0">
                          <a:effectLst/>
                          <a:latin typeface="Times New Roman" panose="02020603050405020304" pitchFamily="18" charset="0"/>
                          <a:cs typeface="Times New Roman" panose="02020603050405020304" pitchFamily="18" charset="0"/>
                        </a:rPr>
                        <a:t> pharmaceuticals</a:t>
                      </a:r>
                    </a:p>
                  </a:txBody>
                  <a:tcPr marL="76200" marR="76200" marT="76200" marB="76200"/>
                </a:tc>
                <a:extLst>
                  <a:ext uri="{0D108BD9-81ED-4DB2-BD59-A6C34878D82A}">
                    <a16:rowId xmlns:a16="http://schemas.microsoft.com/office/drawing/2014/main" xmlns="" val="3068369625"/>
                  </a:ext>
                </a:extLst>
              </a:tr>
            </a:tbl>
          </a:graphicData>
        </a:graphic>
      </p:graphicFrame>
    </p:spTree>
    <p:extLst>
      <p:ext uri="{BB962C8B-B14F-4D97-AF65-F5344CB8AC3E}">
        <p14:creationId xmlns:p14="http://schemas.microsoft.com/office/powerpoint/2010/main" val="3181662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1143000"/>
          </a:xfrm>
        </p:spPr>
        <p:txBody>
          <a:bodyPr>
            <a:normAutofit/>
          </a:bodyPr>
          <a:lstStyle/>
          <a:p>
            <a:r>
              <a:rPr lang="en-US" sz="2400" u="sng" dirty="0" smtClean="0">
                <a:latin typeface="Rockwell" panose="02060603020205020403" pitchFamily="18" charset="0"/>
              </a:rPr>
              <a:t>HOSPITALS</a:t>
            </a:r>
            <a:r>
              <a:rPr lang="en-IN" cap="all" dirty="0"/>
              <a:t/>
            </a:r>
            <a:br>
              <a:rPr lang="en-IN" cap="all" dirty="0"/>
            </a:b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1" y="1484128"/>
            <a:ext cx="8428012" cy="3309257"/>
          </a:xfrm>
        </p:spPr>
        <p:txBody>
          <a:bodyPr>
            <a:normAutofit/>
          </a:bodyPr>
          <a:lstStyle/>
          <a:p>
            <a:pPr algn="just"/>
            <a:r>
              <a:rPr lang="en-US" dirty="0" smtClean="0">
                <a:latin typeface="Times New Roman" panose="02020603050405020304" pitchFamily="18" charset="0"/>
                <a:cs typeface="Times New Roman" panose="02020603050405020304" pitchFamily="18" charset="0"/>
              </a:rPr>
              <a:t>V. S. Hospital – Ahmedabad, Gujarat</a:t>
            </a:r>
            <a:endParaRPr lang="en-IN"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Sterling Hospital-Ahmedabad</a:t>
            </a:r>
            <a:r>
              <a:rPr lang="en-US" dirty="0" smtClean="0">
                <a:latin typeface="Times New Roman" panose="02020603050405020304" pitchFamily="18" charset="0"/>
                <a:cs typeface="Times New Roman" panose="02020603050405020304" pitchFamily="18" charset="0"/>
              </a:rPr>
              <a:t>, 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Civil </a:t>
            </a:r>
            <a:r>
              <a:rPr lang="en-US" dirty="0">
                <a:latin typeface="Times New Roman" panose="02020603050405020304" pitchFamily="18" charset="0"/>
                <a:cs typeface="Times New Roman" panose="02020603050405020304" pitchFamily="18" charset="0"/>
              </a:rPr>
              <a:t>Hospital - Ahmedabad</a:t>
            </a:r>
            <a:r>
              <a:rPr lang="en-US" dirty="0" smtClean="0">
                <a:latin typeface="Times New Roman" panose="02020603050405020304" pitchFamily="18" charset="0"/>
                <a:cs typeface="Times New Roman" panose="02020603050405020304" pitchFamily="18" charset="0"/>
              </a:rPr>
              <a:t>, Gujarat</a:t>
            </a:r>
            <a:endParaRPr lang="en-IN" dirty="0">
              <a:latin typeface="Times New Roman" panose="02020603050405020304" pitchFamily="18" charset="0"/>
              <a:cs typeface="Times New Roman" panose="02020603050405020304" pitchFamily="18" charset="0"/>
            </a:endParaRPr>
          </a:p>
          <a:p>
            <a:pPr lvl="0" algn="just"/>
            <a:r>
              <a:rPr lang="en-US" dirty="0" err="1" smtClean="0">
                <a:latin typeface="Times New Roman" panose="02020603050405020304" pitchFamily="18" charset="0"/>
                <a:cs typeface="Times New Roman" panose="02020603050405020304" pitchFamily="18" charset="0"/>
              </a:rPr>
              <a:t>Kothiya</a:t>
            </a:r>
            <a:r>
              <a:rPr lang="en-US" dirty="0" smtClean="0">
                <a:latin typeface="Times New Roman" panose="02020603050405020304" pitchFamily="18" charset="0"/>
                <a:cs typeface="Times New Roman" panose="02020603050405020304" pitchFamily="18" charset="0"/>
              </a:rPr>
              <a:t> Hospital – Ahmedabad, Gujarat</a:t>
            </a:r>
            <a:endParaRPr lang="en-IN" dirty="0">
              <a:latin typeface="Times New Roman" panose="02020603050405020304" pitchFamily="18" charset="0"/>
              <a:cs typeface="Times New Roman" panose="02020603050405020304" pitchFamily="18" charset="0"/>
            </a:endParaRPr>
          </a:p>
          <a:p>
            <a:pPr lvl="0" algn="just"/>
            <a:r>
              <a:rPr lang="en-US" dirty="0" err="1" smtClean="0">
                <a:latin typeface="Times New Roman" panose="02020603050405020304" pitchFamily="18" charset="0"/>
                <a:cs typeface="Times New Roman" panose="02020603050405020304" pitchFamily="18" charset="0"/>
              </a:rPr>
              <a:t>Shalbhy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Hospital - Ahmedabad</a:t>
            </a:r>
            <a:r>
              <a:rPr lang="en-US" dirty="0" smtClean="0">
                <a:latin typeface="Times New Roman" panose="02020603050405020304" pitchFamily="18" charset="0"/>
                <a:cs typeface="Times New Roman" panose="02020603050405020304" pitchFamily="18" charset="0"/>
              </a:rPr>
              <a:t>, 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Krishna Hospital - Ahmedabad, Gujarat</a:t>
            </a:r>
            <a:endParaRPr lang="en-IN" dirty="0">
              <a:latin typeface="Times New Roman" panose="02020603050405020304" pitchFamily="18" charset="0"/>
              <a:cs typeface="Times New Roman" panose="02020603050405020304" pitchFamily="18" charset="0"/>
            </a:endParaRPr>
          </a:p>
          <a:p>
            <a:pPr marL="82296" indent="0" algn="just">
              <a:buNone/>
            </a:pPr>
            <a:endParaRPr lang="en-IN"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2100071" y="4474738"/>
            <a:ext cx="9997440" cy="1143000"/>
          </a:xfrm>
          <a:prstGeom prst="rect">
            <a:avLst/>
          </a:prstGeom>
        </p:spPr>
        <p:txBody>
          <a:bodyPr anchor="ctr">
            <a:normAutofit/>
          </a:bodyPr>
          <a:lst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US" sz="2400" u="sng" dirty="0" smtClean="0">
                <a:latin typeface="Rockwell" panose="02060603020205020403" pitchFamily="18" charset="0"/>
              </a:rPr>
              <a:t>HOTELS</a:t>
            </a:r>
            <a:endParaRPr lang="en-US" sz="2400" u="sng" dirty="0">
              <a:latin typeface="Rockwell" panose="02060603020205020403" pitchFamily="18" charset="0"/>
            </a:endParaRPr>
          </a:p>
        </p:txBody>
      </p:sp>
      <p:sp>
        <p:nvSpPr>
          <p:cNvPr id="9" name="Content Placeholder 2"/>
          <p:cNvSpPr>
            <a:spLocks noGrp="1"/>
          </p:cNvSpPr>
          <p:nvPr>
            <p:ph sz="half" idx="2"/>
          </p:nvPr>
        </p:nvSpPr>
        <p:spPr>
          <a:xfrm>
            <a:off x="2100071" y="5172891"/>
            <a:ext cx="8428012" cy="1554100"/>
          </a:xfrm>
        </p:spPr>
        <p:txBody>
          <a:bodyPr>
            <a:normAutofit/>
          </a:bodyPr>
          <a:lstStyle/>
          <a:p>
            <a:pPr lvl="0" algn="just"/>
            <a:r>
              <a:rPr lang="en-US" dirty="0" smtClean="0">
                <a:latin typeface="Times New Roman" panose="02020603050405020304" pitchFamily="18" charset="0"/>
                <a:cs typeface="Times New Roman" panose="02020603050405020304" pitchFamily="18" charset="0"/>
              </a:rPr>
              <a:t>Express Hotel – Vadodara, Gujarat</a:t>
            </a:r>
            <a:endParaRPr lang="en-IN"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Hotel Metropole – Ahmedabad, Gujarat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577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AIRPORT</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0" y="1484128"/>
            <a:ext cx="8990295" cy="1298261"/>
          </a:xfrm>
        </p:spPr>
        <p:txBody>
          <a:bodyPr>
            <a:normAutofit/>
          </a:bodyPr>
          <a:lstStyle/>
          <a:p>
            <a:pPr algn="just"/>
            <a:r>
              <a:rPr lang="en-US" dirty="0" err="1" smtClean="0">
                <a:latin typeface="Times New Roman" panose="02020603050405020304" pitchFamily="18" charset="0"/>
                <a:cs typeface="Times New Roman" panose="02020603050405020304" pitchFamily="18" charset="0"/>
              </a:rPr>
              <a:t>Sardar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Vallabhbhai</a:t>
            </a:r>
            <a:r>
              <a:rPr lang="en-US" dirty="0" smtClean="0">
                <a:latin typeface="Times New Roman" panose="02020603050405020304" pitchFamily="18" charset="0"/>
                <a:cs typeface="Times New Roman" panose="02020603050405020304" pitchFamily="18" charset="0"/>
              </a:rPr>
              <a:t> Patel Airport – Ahmedabad, Gujarat</a:t>
            </a:r>
            <a:endParaRPr lang="en-IN" dirty="0">
              <a:latin typeface="Times New Roman" panose="02020603050405020304" pitchFamily="18" charset="0"/>
              <a:cs typeface="Times New Roman" panose="02020603050405020304" pitchFamily="18" charset="0"/>
            </a:endParaRPr>
          </a:p>
          <a:p>
            <a:pPr lvl="0" algn="just"/>
            <a:r>
              <a:rPr lang="en-US" dirty="0" err="1" smtClean="0">
                <a:latin typeface="Times New Roman" panose="02020603050405020304" pitchFamily="18" charset="0"/>
                <a:cs typeface="Times New Roman" panose="02020603050405020304" pitchFamily="18" charset="0"/>
              </a:rPr>
              <a:t>Chhatrapati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Shivaji</a:t>
            </a:r>
            <a:r>
              <a:rPr lang="en-US" dirty="0" smtClean="0">
                <a:latin typeface="Times New Roman" panose="02020603050405020304" pitchFamily="18" charset="0"/>
                <a:cs typeface="Times New Roman" panose="02020603050405020304" pitchFamily="18" charset="0"/>
              </a:rPr>
              <a:t> International Airport - Mumbai</a:t>
            </a:r>
            <a:endParaRPr lang="en-IN"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2100070" y="2601306"/>
            <a:ext cx="9997440" cy="1143000"/>
          </a:xfrm>
          <a:prstGeom prst="rect">
            <a:avLst/>
          </a:prstGeom>
        </p:spPr>
        <p:txBody>
          <a:bodyPr anchor="ctr">
            <a:normAutofit/>
          </a:bodyPr>
          <a:lst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US" sz="2400" u="sng" dirty="0" smtClean="0">
                <a:latin typeface="Rockwell" panose="02060603020205020403" pitchFamily="18" charset="0"/>
              </a:rPr>
              <a:t>MULTIPLEX</a:t>
            </a:r>
            <a:endParaRPr lang="en-US" sz="2400" u="sng" dirty="0">
              <a:latin typeface="Rockwell" panose="02060603020205020403" pitchFamily="18" charset="0"/>
            </a:endParaRPr>
          </a:p>
        </p:txBody>
      </p:sp>
      <p:sp>
        <p:nvSpPr>
          <p:cNvPr id="9" name="Content Placeholder 2"/>
          <p:cNvSpPr>
            <a:spLocks noGrp="1"/>
          </p:cNvSpPr>
          <p:nvPr>
            <p:ph sz="half" idx="2"/>
          </p:nvPr>
        </p:nvSpPr>
        <p:spPr>
          <a:xfrm>
            <a:off x="2256826" y="3484213"/>
            <a:ext cx="8428012" cy="2825148"/>
          </a:xfrm>
        </p:spPr>
        <p:txBody>
          <a:bodyPr>
            <a:noAutofit/>
          </a:bodyPr>
          <a:lstStyle/>
          <a:p>
            <a:pPr algn="just"/>
            <a:r>
              <a:rPr lang="en-US" dirty="0">
                <a:latin typeface="Times New Roman" panose="02020603050405020304" pitchFamily="18" charset="0"/>
                <a:cs typeface="Times New Roman" panose="02020603050405020304" pitchFamily="18" charset="0"/>
              </a:rPr>
              <a:t>City Plus - Gandhinagar, Gujarat.</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Fun Republic (Multiplex) - Ahmedabad, Gujarat.</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City Gold - Ashram Road, Ahmedabad, Gujarat</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Galaxy Cinema – </a:t>
            </a:r>
            <a:r>
              <a:rPr lang="en-US" dirty="0" err="1">
                <a:latin typeface="Times New Roman" panose="02020603050405020304" pitchFamily="18" charset="0"/>
                <a:cs typeface="Times New Roman" panose="02020603050405020304" pitchFamily="18" charset="0"/>
              </a:rPr>
              <a:t>Naroda</a:t>
            </a:r>
            <a:r>
              <a:rPr lang="en-US" dirty="0">
                <a:latin typeface="Times New Roman" panose="02020603050405020304" pitchFamily="18" charset="0"/>
                <a:cs typeface="Times New Roman" panose="02020603050405020304" pitchFamily="18" charset="0"/>
              </a:rPr>
              <a:t>, Ahmedabad, Gujarat</a:t>
            </a:r>
            <a:endParaRPr lang="en-IN"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Devarc</a:t>
            </a:r>
            <a:r>
              <a:rPr lang="en-US" dirty="0">
                <a:latin typeface="Times New Roman" panose="02020603050405020304" pitchFamily="18" charset="0"/>
                <a:cs typeface="Times New Roman" panose="02020603050405020304" pitchFamily="18" charset="0"/>
              </a:rPr>
              <a:t> Cinema – </a:t>
            </a:r>
            <a:r>
              <a:rPr lang="en-US" dirty="0" err="1">
                <a:latin typeface="Times New Roman" panose="02020603050405020304" pitchFamily="18" charset="0"/>
                <a:cs typeface="Times New Roman" panose="02020603050405020304" pitchFamily="18" charset="0"/>
              </a:rPr>
              <a:t>Iskcon</a:t>
            </a:r>
            <a:r>
              <a:rPr lang="en-US" dirty="0">
                <a:latin typeface="Times New Roman" panose="02020603050405020304" pitchFamily="18" charset="0"/>
                <a:cs typeface="Times New Roman" panose="02020603050405020304" pitchFamily="18" charset="0"/>
              </a:rPr>
              <a:t>, Ahmedabad, Gujarat</a:t>
            </a:r>
            <a:endParaRPr lang="en-IN" dirty="0">
              <a:latin typeface="Times New Roman" panose="02020603050405020304" pitchFamily="18" charset="0"/>
              <a:cs typeface="Times New Roman" panose="02020603050405020304" pitchFamily="18" charset="0"/>
            </a:endParaRPr>
          </a:p>
          <a:p>
            <a:pPr algn="just"/>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546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MALL</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0" y="1303045"/>
            <a:ext cx="8990295" cy="1298261"/>
          </a:xfrm>
        </p:spPr>
        <p:txBody>
          <a:bodyPr>
            <a:normAutofit/>
          </a:bodyPr>
          <a:lstStyle/>
          <a:p>
            <a:pPr algn="just"/>
            <a:r>
              <a:rPr lang="en-US" sz="1800" dirty="0" err="1" smtClean="0">
                <a:latin typeface="Times New Roman" panose="02020603050405020304" pitchFamily="18" charset="0"/>
                <a:cs typeface="Times New Roman" panose="02020603050405020304" pitchFamily="18" charset="0"/>
              </a:rPr>
              <a:t>Himaliya</a:t>
            </a:r>
            <a:r>
              <a:rPr lang="en-US" sz="1800" dirty="0" smtClean="0">
                <a:latin typeface="Times New Roman" panose="02020603050405020304" pitchFamily="18" charset="0"/>
                <a:cs typeface="Times New Roman" panose="02020603050405020304" pitchFamily="18" charset="0"/>
              </a:rPr>
              <a:t> Mall – Ahmedabad, Gujarat</a:t>
            </a:r>
            <a:endParaRPr lang="en-IN" sz="1800" dirty="0">
              <a:latin typeface="Times New Roman" panose="02020603050405020304" pitchFamily="18" charset="0"/>
              <a:cs typeface="Times New Roman" panose="02020603050405020304" pitchFamily="18" charset="0"/>
            </a:endParaRPr>
          </a:p>
          <a:p>
            <a:pPr lvl="0" algn="just"/>
            <a:r>
              <a:rPr lang="en-US" sz="1800" dirty="0" err="1" smtClean="0">
                <a:latin typeface="Times New Roman" panose="02020603050405020304" pitchFamily="18" charset="0"/>
                <a:cs typeface="Times New Roman" panose="02020603050405020304" pitchFamily="18" charset="0"/>
              </a:rPr>
              <a:t>Devarc</a:t>
            </a:r>
            <a:r>
              <a:rPr lang="en-US" sz="1800" dirty="0" smtClean="0">
                <a:latin typeface="Times New Roman" panose="02020603050405020304" pitchFamily="18" charset="0"/>
                <a:cs typeface="Times New Roman" panose="02020603050405020304" pitchFamily="18" charset="0"/>
              </a:rPr>
              <a:t> Mall – Ahmedabad, Gujarat</a:t>
            </a:r>
          </a:p>
          <a:p>
            <a:pPr lvl="0" algn="just"/>
            <a:r>
              <a:rPr lang="en-US" sz="1800" dirty="0" smtClean="0">
                <a:latin typeface="Times New Roman" panose="02020603050405020304" pitchFamily="18" charset="0"/>
                <a:cs typeface="Times New Roman" panose="02020603050405020304" pitchFamily="18" charset="0"/>
              </a:rPr>
              <a:t>Big Bazaar – Ahmedabad, Gujarat</a:t>
            </a:r>
            <a:endParaRPr lang="en-IN" sz="18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2100071" y="2418450"/>
            <a:ext cx="9997440" cy="703597"/>
          </a:xfrm>
          <a:prstGeom prst="rect">
            <a:avLst/>
          </a:prstGeom>
        </p:spPr>
        <p:txBody>
          <a:bodyPr anchor="ctr">
            <a:normAutofit/>
          </a:bodyPr>
          <a:lst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US" sz="2400" u="sng" dirty="0" smtClean="0">
                <a:latin typeface="Rockwell" panose="02060603020205020403" pitchFamily="18" charset="0"/>
              </a:rPr>
              <a:t>INDUSTRIES</a:t>
            </a:r>
            <a:endParaRPr lang="en-US" sz="2400" u="sng" dirty="0">
              <a:latin typeface="Rockwell" panose="02060603020205020403" pitchFamily="18" charset="0"/>
            </a:endParaRPr>
          </a:p>
        </p:txBody>
      </p:sp>
      <p:sp>
        <p:nvSpPr>
          <p:cNvPr id="9" name="Content Placeholder 2"/>
          <p:cNvSpPr>
            <a:spLocks noGrp="1"/>
          </p:cNvSpPr>
          <p:nvPr>
            <p:ph sz="half" idx="2"/>
          </p:nvPr>
        </p:nvSpPr>
        <p:spPr>
          <a:xfrm>
            <a:off x="2100070" y="2978356"/>
            <a:ext cx="8428012" cy="3735953"/>
          </a:xfrm>
        </p:spPr>
        <p:txBody>
          <a:bodyPr>
            <a:noAutofit/>
          </a:bodyPr>
          <a:lstStyle/>
          <a:p>
            <a:pPr algn="just"/>
            <a:r>
              <a:rPr lang="en-US" sz="1800" dirty="0">
                <a:latin typeface="Times New Roman" panose="02020603050405020304" pitchFamily="18" charset="0"/>
                <a:cs typeface="Times New Roman" panose="02020603050405020304" pitchFamily="18" charset="0"/>
              </a:rPr>
              <a:t>Reliance Petrochemicals Ltd.- Jamnagar</a:t>
            </a:r>
            <a:r>
              <a:rPr lang="en-US" sz="1800" dirty="0" smtClean="0">
                <a:latin typeface="Times New Roman" panose="02020603050405020304" pitchFamily="18" charset="0"/>
                <a:cs typeface="Times New Roman" panose="02020603050405020304" pitchFamily="18" charset="0"/>
              </a:rPr>
              <a:t>. Gujarat</a:t>
            </a:r>
            <a:r>
              <a:rPr lang="en-US" sz="1800" dirty="0">
                <a:latin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a:p>
            <a:pPr algn="just"/>
            <a:r>
              <a:rPr lang="en-US" sz="1800" dirty="0" err="1">
                <a:latin typeface="Times New Roman" panose="02020603050405020304" pitchFamily="18" charset="0"/>
                <a:cs typeface="Times New Roman" panose="02020603050405020304" pitchFamily="18" charset="0"/>
              </a:rPr>
              <a:t>Alok</a:t>
            </a:r>
            <a:r>
              <a:rPr lang="en-US" sz="1800" dirty="0">
                <a:latin typeface="Times New Roman" panose="02020603050405020304" pitchFamily="18" charset="0"/>
                <a:cs typeface="Times New Roman" panose="02020603050405020304" pitchFamily="18" charset="0"/>
              </a:rPr>
              <a:t> Industries Ltd.- </a:t>
            </a:r>
            <a:r>
              <a:rPr lang="en-US" sz="1800" dirty="0" err="1">
                <a:latin typeface="Times New Roman" panose="02020603050405020304" pitchFamily="18" charset="0"/>
                <a:cs typeface="Times New Roman" panose="02020603050405020304" pitchFamily="18" charset="0"/>
              </a:rPr>
              <a:t>Silvassa</a:t>
            </a:r>
            <a:endParaRPr lang="en-IN" sz="1800" dirty="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J. B. F. – </a:t>
            </a:r>
            <a:r>
              <a:rPr lang="en-US" sz="1800" dirty="0" err="1" smtClean="0">
                <a:latin typeface="Times New Roman" panose="02020603050405020304" pitchFamily="18" charset="0"/>
                <a:cs typeface="Times New Roman" panose="02020603050405020304" pitchFamily="18" charset="0"/>
              </a:rPr>
              <a:t>Vapi</a:t>
            </a:r>
            <a:r>
              <a:rPr lang="en-US" sz="1800" dirty="0" smtClean="0">
                <a:latin typeface="Times New Roman" panose="02020603050405020304" pitchFamily="18" charset="0"/>
                <a:cs typeface="Times New Roman" panose="02020603050405020304" pitchFamily="18" charset="0"/>
              </a:rPr>
              <a:t>, Gujarat</a:t>
            </a:r>
            <a:endParaRPr lang="en-IN" sz="1800" dirty="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Reliance Industries Ltd. – Surat, Gujarat</a:t>
            </a:r>
            <a:endParaRPr lang="en-IN" sz="1800" dirty="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Excel Corp Care Ltd. – Bhavnagar, Gujarat</a:t>
            </a:r>
          </a:p>
          <a:p>
            <a:pPr algn="just"/>
            <a:r>
              <a:rPr lang="en-US" sz="1800" dirty="0" smtClean="0">
                <a:latin typeface="Times New Roman" panose="02020603050405020304" pitchFamily="18" charset="0"/>
                <a:cs typeface="Times New Roman" panose="02020603050405020304" pitchFamily="18" charset="0"/>
              </a:rPr>
              <a:t>Bony </a:t>
            </a:r>
            <a:r>
              <a:rPr lang="en-US" sz="1800" dirty="0" err="1" smtClean="0">
                <a:latin typeface="Times New Roman" panose="02020603050405020304" pitchFamily="18" charset="0"/>
                <a:cs typeface="Times New Roman" panose="02020603050405020304" pitchFamily="18" charset="0"/>
              </a:rPr>
              <a:t>Polymars</a:t>
            </a:r>
            <a:r>
              <a:rPr lang="en-US" sz="1800" dirty="0" smtClean="0">
                <a:latin typeface="Times New Roman" panose="02020603050405020304" pitchFamily="18" charset="0"/>
                <a:cs typeface="Times New Roman" panose="02020603050405020304" pitchFamily="18" charset="0"/>
              </a:rPr>
              <a:t> – </a:t>
            </a:r>
            <a:r>
              <a:rPr lang="en-US" sz="1800" dirty="0" err="1" smtClean="0">
                <a:latin typeface="Times New Roman" panose="02020603050405020304" pitchFamily="18" charset="0"/>
                <a:cs typeface="Times New Roman" panose="02020603050405020304" pitchFamily="18" charset="0"/>
              </a:rPr>
              <a:t>Viramgam</a:t>
            </a:r>
            <a:r>
              <a:rPr lang="en-US" sz="1800" dirty="0" smtClean="0">
                <a:latin typeface="Times New Roman" panose="02020603050405020304" pitchFamily="18" charset="0"/>
                <a:cs typeface="Times New Roman" panose="02020603050405020304" pitchFamily="18" charset="0"/>
              </a:rPr>
              <a:t>, Gujarat</a:t>
            </a:r>
          </a:p>
          <a:p>
            <a:pPr algn="just"/>
            <a:r>
              <a:rPr lang="en-US" sz="1800" dirty="0" err="1" smtClean="0">
                <a:latin typeface="Times New Roman" panose="02020603050405020304" pitchFamily="18" charset="0"/>
                <a:cs typeface="Times New Roman" panose="02020603050405020304" pitchFamily="18" charset="0"/>
              </a:rPr>
              <a:t>Nakoda</a:t>
            </a:r>
            <a:r>
              <a:rPr lang="en-US" sz="1800" dirty="0" smtClean="0">
                <a:latin typeface="Times New Roman" panose="02020603050405020304" pitchFamily="18" charset="0"/>
                <a:cs typeface="Times New Roman" panose="02020603050405020304" pitchFamily="18" charset="0"/>
              </a:rPr>
              <a:t> Textile – </a:t>
            </a:r>
            <a:r>
              <a:rPr lang="en-US" sz="1800" dirty="0" err="1" smtClean="0">
                <a:latin typeface="Times New Roman" panose="02020603050405020304" pitchFamily="18" charset="0"/>
                <a:cs typeface="Times New Roman" panose="02020603050405020304" pitchFamily="18" charset="0"/>
              </a:rPr>
              <a:t>Kem</a:t>
            </a:r>
            <a:r>
              <a:rPr lang="en-US" sz="1800" dirty="0" smtClean="0">
                <a:latin typeface="Times New Roman" panose="02020603050405020304" pitchFamily="18" charset="0"/>
                <a:cs typeface="Times New Roman" panose="02020603050405020304" pitchFamily="18" charset="0"/>
              </a:rPr>
              <a:t>, Surat, Gujarat</a:t>
            </a:r>
          </a:p>
          <a:p>
            <a:pPr algn="just"/>
            <a:r>
              <a:rPr lang="en-US" sz="1800" dirty="0" err="1" smtClean="0">
                <a:latin typeface="Times New Roman" panose="02020603050405020304" pitchFamily="18" charset="0"/>
                <a:cs typeface="Times New Roman" panose="02020603050405020304" pitchFamily="18" charset="0"/>
              </a:rPr>
              <a:t>Bhilosa</a:t>
            </a:r>
            <a:r>
              <a:rPr lang="en-US" sz="1800" dirty="0" smtClean="0">
                <a:latin typeface="Times New Roman" panose="02020603050405020304" pitchFamily="18" charset="0"/>
                <a:cs typeface="Times New Roman" panose="02020603050405020304" pitchFamily="18" charset="0"/>
              </a:rPr>
              <a:t> Industries Ltd. – Bharuch, Gujarat</a:t>
            </a:r>
          </a:p>
          <a:p>
            <a:pPr algn="just"/>
            <a:r>
              <a:rPr lang="en-US" sz="1800" dirty="0" smtClean="0">
                <a:latin typeface="Times New Roman" panose="02020603050405020304" pitchFamily="18" charset="0"/>
                <a:cs typeface="Times New Roman" panose="02020603050405020304" pitchFamily="18" charset="0"/>
              </a:rPr>
              <a:t>Mother Dairy – Gandhinagar, Gujarat</a:t>
            </a:r>
          </a:p>
          <a:p>
            <a:pPr algn="just"/>
            <a:r>
              <a:rPr lang="en-US" sz="1800" dirty="0" smtClean="0">
                <a:latin typeface="Times New Roman" panose="02020603050405020304" pitchFamily="18" charset="0"/>
                <a:cs typeface="Times New Roman" panose="02020603050405020304" pitchFamily="18" charset="0"/>
              </a:rPr>
              <a:t>M. R. P. L. – </a:t>
            </a:r>
            <a:r>
              <a:rPr lang="en-US" sz="1800" dirty="0" err="1" smtClean="0">
                <a:latin typeface="Times New Roman" panose="02020603050405020304" pitchFamily="18" charset="0"/>
                <a:cs typeface="Times New Roman" panose="02020603050405020304" pitchFamily="18" charset="0"/>
              </a:rPr>
              <a:t>Manglore</a:t>
            </a:r>
            <a:endParaRPr lang="en-US" sz="1800" dirty="0" smtClean="0">
              <a:latin typeface="Times New Roman" panose="02020603050405020304" pitchFamily="18" charset="0"/>
              <a:cs typeface="Times New Roman" panose="02020603050405020304" pitchFamily="18" charset="0"/>
            </a:endParaRPr>
          </a:p>
          <a:p>
            <a:pPr algn="just"/>
            <a:r>
              <a:rPr lang="en-US" sz="1800" dirty="0" err="1" smtClean="0">
                <a:latin typeface="Times New Roman" panose="02020603050405020304" pitchFamily="18" charset="0"/>
                <a:cs typeface="Times New Roman" panose="02020603050405020304" pitchFamily="18" charset="0"/>
              </a:rPr>
              <a:t>Edelwises</a:t>
            </a:r>
            <a:r>
              <a:rPr lang="en-US" sz="1800" dirty="0" smtClean="0">
                <a:latin typeface="Times New Roman" panose="02020603050405020304" pitchFamily="18" charset="0"/>
                <a:cs typeface="Times New Roman" panose="02020603050405020304" pitchFamily="18" charset="0"/>
              </a:rPr>
              <a:t> – Ahmedabad, Gujarat</a:t>
            </a:r>
          </a:p>
          <a:p>
            <a:pPr algn="just"/>
            <a:endParaRPr lang="en-IN" sz="1800" dirty="0">
              <a:latin typeface="Times New Roman" panose="02020603050405020304" pitchFamily="18" charset="0"/>
              <a:cs typeface="Times New Roman" panose="02020603050405020304" pitchFamily="18" charset="0"/>
            </a:endParaRPr>
          </a:p>
          <a:p>
            <a:pPr algn="just"/>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663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GOVERNMENT JOB</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0" y="1484128"/>
            <a:ext cx="8990295" cy="4459472"/>
          </a:xfrm>
        </p:spPr>
        <p:txBody>
          <a:bodyPr>
            <a:normAutofit/>
          </a:bodyPr>
          <a:lstStyle/>
          <a:p>
            <a:pPr algn="just"/>
            <a:r>
              <a:rPr lang="en-US" dirty="0" smtClean="0">
                <a:latin typeface="Times New Roman" panose="02020603050405020304" pitchFamily="18" charset="0"/>
                <a:cs typeface="Times New Roman" panose="02020603050405020304" pitchFamily="18" charset="0"/>
              </a:rPr>
              <a:t>O.N.G.C. - </a:t>
            </a:r>
            <a:r>
              <a:rPr lang="en-US" dirty="0" err="1" smtClean="0">
                <a:latin typeface="Times New Roman" panose="02020603050405020304" pitchFamily="18" charset="0"/>
                <a:cs typeface="Times New Roman" panose="02020603050405020304" pitchFamily="18" charset="0"/>
              </a:rPr>
              <a:t>Mehsana</a:t>
            </a:r>
            <a:endParaRPr lang="en-IN" dirty="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I.I.T. Gandhinagar</a:t>
            </a:r>
          </a:p>
          <a:p>
            <a:pPr lvl="0" algn="just"/>
            <a:r>
              <a:rPr lang="en-US" dirty="0" smtClean="0">
                <a:latin typeface="Times New Roman" panose="02020603050405020304" pitchFamily="18" charset="0"/>
                <a:cs typeface="Times New Roman" panose="02020603050405020304" pitchFamily="18" charset="0"/>
              </a:rPr>
              <a:t>Railway Station - Ahmedabad, Gujarat</a:t>
            </a:r>
          </a:p>
          <a:p>
            <a:pPr lvl="0" algn="just"/>
            <a:r>
              <a:rPr lang="en-US" dirty="0" smtClean="0">
                <a:latin typeface="Times New Roman" panose="02020603050405020304" pitchFamily="18" charset="0"/>
                <a:cs typeface="Times New Roman" panose="02020603050405020304" pitchFamily="18" charset="0"/>
              </a:rPr>
              <a:t>Railway Station - Ajmer, Rajasthan</a:t>
            </a:r>
          </a:p>
          <a:p>
            <a:pPr lvl="0" algn="just"/>
            <a:r>
              <a:rPr lang="en-US" dirty="0" smtClean="0">
                <a:latin typeface="Times New Roman" panose="02020603050405020304" pitchFamily="18" charset="0"/>
                <a:cs typeface="Times New Roman" panose="02020603050405020304" pitchFamily="18" charset="0"/>
              </a:rPr>
              <a:t>Mahatma </a:t>
            </a:r>
            <a:r>
              <a:rPr lang="en-US" dirty="0" err="1" smtClean="0">
                <a:latin typeface="Times New Roman" panose="02020603050405020304" pitchFamily="18" charset="0"/>
                <a:cs typeface="Times New Roman" panose="02020603050405020304" pitchFamily="18" charset="0"/>
              </a:rPr>
              <a:t>Mandir</a:t>
            </a:r>
            <a:r>
              <a:rPr lang="en-US" dirty="0" smtClean="0">
                <a:latin typeface="Times New Roman" panose="02020603050405020304" pitchFamily="18" charset="0"/>
                <a:cs typeface="Times New Roman" panose="02020603050405020304" pitchFamily="18" charset="0"/>
              </a:rPr>
              <a:t> = Gandhinagar</a:t>
            </a:r>
          </a:p>
          <a:p>
            <a:pPr lvl="0" algn="just"/>
            <a:r>
              <a:rPr lang="en-US" dirty="0" smtClean="0">
                <a:latin typeface="Times New Roman" panose="02020603050405020304" pitchFamily="18" charset="0"/>
                <a:cs typeface="Times New Roman" panose="02020603050405020304" pitchFamily="18" charset="0"/>
              </a:rPr>
              <a:t>GIFT City – Gandhinagar</a:t>
            </a:r>
          </a:p>
          <a:p>
            <a:pPr lvl="0" algn="just"/>
            <a:r>
              <a:rPr lang="en-US" dirty="0" smtClean="0">
                <a:latin typeface="Times New Roman" panose="02020603050405020304" pitchFamily="18" charset="0"/>
                <a:cs typeface="Times New Roman" panose="02020603050405020304" pitchFamily="18" charset="0"/>
              </a:rPr>
              <a:t>B.P.C.L. – Mumbai</a:t>
            </a:r>
          </a:p>
          <a:p>
            <a:pPr lvl="0" algn="just"/>
            <a:r>
              <a:rPr lang="en-US" dirty="0" smtClean="0">
                <a:latin typeface="Times New Roman" panose="02020603050405020304" pitchFamily="18" charset="0"/>
                <a:cs typeface="Times New Roman" panose="02020603050405020304" pitchFamily="18" charset="0"/>
              </a:rPr>
              <a:t>H.P.C.L. - Mumbai</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09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OTHERS</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1" y="1398402"/>
            <a:ext cx="8990295" cy="5373873"/>
          </a:xfrm>
        </p:spPr>
        <p:txBody>
          <a:bodyPr>
            <a:normAutofit fontScale="92500" lnSpcReduction="10000"/>
          </a:bodyPr>
          <a:lstStyle/>
          <a:p>
            <a:pPr lvl="0"/>
            <a:r>
              <a:rPr lang="en-US" dirty="0" smtClean="0">
                <a:latin typeface="Times New Roman" panose="02020603050405020304" pitchFamily="18" charset="0"/>
                <a:cs typeface="Times New Roman" panose="02020603050405020304" pitchFamily="18" charset="0"/>
              </a:rPr>
              <a:t>Knowledge City  Baroda – Vadodara, Gujarat</a:t>
            </a:r>
          </a:p>
          <a:p>
            <a:pPr lvl="0"/>
            <a:r>
              <a:rPr lang="en-US" dirty="0" smtClean="0">
                <a:latin typeface="Times New Roman" panose="02020603050405020304" pitchFamily="18" charset="0"/>
                <a:cs typeface="Times New Roman" panose="02020603050405020304" pitchFamily="18" charset="0"/>
              </a:rPr>
              <a:t>Big-Bazar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Ahmedabad.Guarat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Iscon</a:t>
            </a:r>
            <a:r>
              <a:rPr lang="en-US" dirty="0">
                <a:latin typeface="Times New Roman" panose="02020603050405020304" pitchFamily="18" charset="0"/>
                <a:cs typeface="Times New Roman" panose="02020603050405020304" pitchFamily="18" charset="0"/>
              </a:rPr>
              <a:t> Mega </a:t>
            </a:r>
            <a:r>
              <a:rPr lang="en-US" dirty="0" err="1">
                <a:latin typeface="Times New Roman" panose="02020603050405020304" pitchFamily="18" charset="0"/>
                <a:cs typeface="Times New Roman" panose="02020603050405020304" pitchFamily="18" charset="0"/>
              </a:rPr>
              <a:t>Mall.Ahmedabad</a:t>
            </a:r>
            <a:r>
              <a:rPr lang="en-US" dirty="0">
                <a:latin typeface="Times New Roman" panose="02020603050405020304" pitchFamily="18" charset="0"/>
                <a:cs typeface="Times New Roman" panose="02020603050405020304" pitchFamily="18" charset="0"/>
              </a:rPr>
              <a:t>, Gujarat.</a:t>
            </a:r>
            <a:endParaRPr lang="en-I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Devarc</a:t>
            </a:r>
            <a:r>
              <a:rPr lang="en-US" dirty="0">
                <a:latin typeface="Times New Roman" panose="02020603050405020304" pitchFamily="18" charset="0"/>
                <a:cs typeface="Times New Roman" panose="02020603050405020304" pitchFamily="18" charset="0"/>
              </a:rPr>
              <a:t> Mall -</a:t>
            </a:r>
            <a:r>
              <a:rPr lang="en-US" dirty="0" err="1">
                <a:latin typeface="Times New Roman" panose="02020603050405020304" pitchFamily="18" charset="0"/>
                <a:cs typeface="Times New Roman" panose="02020603050405020304" pitchFamily="18" charset="0"/>
              </a:rPr>
              <a:t>Ahmedabad,Gujarat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Reliance Mall - </a:t>
            </a:r>
            <a:r>
              <a:rPr lang="en-US" dirty="0" err="1">
                <a:latin typeface="Times New Roman" panose="02020603050405020304" pitchFamily="18" charset="0"/>
                <a:cs typeface="Times New Roman" panose="02020603050405020304" pitchFamily="18" charset="0"/>
              </a:rPr>
              <a:t>Jamnagar,Gujarat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Reliance Mall, </a:t>
            </a:r>
            <a:r>
              <a:rPr lang="en-US" dirty="0" err="1">
                <a:latin typeface="Times New Roman" panose="02020603050405020304" pitchFamily="18" charset="0"/>
                <a:cs typeface="Times New Roman" panose="02020603050405020304" pitchFamily="18" charset="0"/>
              </a:rPr>
              <a:t>Raipur.Ahmedabad</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Reliance Mall, </a:t>
            </a:r>
            <a:r>
              <a:rPr lang="en-US" dirty="0" err="1">
                <a:latin typeface="Times New Roman" panose="02020603050405020304" pitchFamily="18" charset="0"/>
                <a:cs typeface="Times New Roman" panose="02020603050405020304" pitchFamily="18" charset="0"/>
              </a:rPr>
              <a:t>Ghatlodiya.Ahmedabad,Gujarat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Reliance Fresh Mall, </a:t>
            </a:r>
            <a:r>
              <a:rPr lang="en-US" dirty="0" err="1">
                <a:latin typeface="Times New Roman" panose="02020603050405020304" pitchFamily="18" charset="0"/>
                <a:cs typeface="Times New Roman" panose="02020603050405020304" pitchFamily="18" charset="0"/>
              </a:rPr>
              <a:t>Bapunagar,Ahmedabad,Gujarat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Ahmedabad Stock Exchange - </a:t>
            </a:r>
            <a:r>
              <a:rPr lang="en-US" dirty="0" err="1">
                <a:latin typeface="Times New Roman" panose="02020603050405020304" pitchFamily="18" charset="0"/>
                <a:cs typeface="Times New Roman" panose="02020603050405020304" pitchFamily="18" charset="0"/>
              </a:rPr>
              <a:t>Ahmedabad,Gujarat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Trent </a:t>
            </a:r>
            <a:r>
              <a:rPr lang="en-US" dirty="0" err="1">
                <a:latin typeface="Times New Roman" panose="02020603050405020304" pitchFamily="18" charset="0"/>
                <a:cs typeface="Times New Roman" panose="02020603050405020304" pitchFamily="18" charset="0"/>
              </a:rPr>
              <a:t>Ltd.Ahmedabad.Gujarat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Vodafone Ltd.-</a:t>
            </a:r>
            <a:r>
              <a:rPr lang="en-US" dirty="0" err="1">
                <a:latin typeface="Times New Roman" panose="02020603050405020304" pitchFamily="18" charset="0"/>
                <a:cs typeface="Times New Roman" panose="02020603050405020304" pitchFamily="18" charset="0"/>
              </a:rPr>
              <a:t>Ahmedabad,Gujarat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Divya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Bhaskar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Daynik</a:t>
            </a:r>
            <a:r>
              <a:rPr lang="en-US" dirty="0">
                <a:latin typeface="Times New Roman" panose="02020603050405020304" pitchFamily="18" charset="0"/>
                <a:cs typeface="Times New Roman" panose="02020603050405020304" pitchFamily="18" charset="0"/>
              </a:rPr>
              <a:t> Press-</a:t>
            </a:r>
            <a:r>
              <a:rPr lang="en-US" dirty="0" err="1">
                <a:latin typeface="Times New Roman" panose="02020603050405020304" pitchFamily="18" charset="0"/>
                <a:cs typeface="Times New Roman" panose="02020603050405020304" pitchFamily="18" charset="0"/>
              </a:rPr>
              <a:t>Ahmedabad,Gujarat</a:t>
            </a:r>
            <a:r>
              <a:rPr lang="en-US"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803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OTHERS</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1" y="1398402"/>
            <a:ext cx="8990295" cy="5373873"/>
          </a:xfrm>
        </p:spPr>
        <p:txBody>
          <a:bodyPr>
            <a:normAutofit lnSpcReduction="10000"/>
          </a:bodyPr>
          <a:lstStyle/>
          <a:p>
            <a:pPr lvl="0"/>
            <a:r>
              <a:rPr lang="en-US" dirty="0" err="1" smtClean="0">
                <a:latin typeface="Times New Roman" panose="02020603050405020304" pitchFamily="18" charset="0"/>
                <a:cs typeface="Times New Roman" panose="02020603050405020304" pitchFamily="18" charset="0"/>
              </a:rPr>
              <a:t>Mundra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Port Ltd. - </a:t>
            </a:r>
            <a:r>
              <a:rPr lang="en-US" dirty="0" err="1">
                <a:latin typeface="Times New Roman" panose="02020603050405020304" pitchFamily="18" charset="0"/>
                <a:cs typeface="Times New Roman" panose="02020603050405020304" pitchFamily="18" charset="0"/>
              </a:rPr>
              <a:t>Mundra.Gujarat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Adani Power Ltd.- </a:t>
            </a:r>
            <a:r>
              <a:rPr lang="en-US" dirty="0" err="1">
                <a:latin typeface="Times New Roman" panose="02020603050405020304" pitchFamily="18" charset="0"/>
                <a:cs typeface="Times New Roman" panose="02020603050405020304" pitchFamily="18" charset="0"/>
              </a:rPr>
              <a:t>Mundra</a:t>
            </a:r>
            <a:r>
              <a:rPr lang="en-US" dirty="0">
                <a:latin typeface="Times New Roman" panose="02020603050405020304" pitchFamily="18" charset="0"/>
                <a:cs typeface="Times New Roman" panose="02020603050405020304" pitchFamily="18" charset="0"/>
              </a:rPr>
              <a:t>, Gujarat.</a:t>
            </a:r>
            <a:endParaRPr lang="en-I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Nirma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Ltd.Sachana.Viramgam</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TATA Motors Ltd. </a:t>
            </a:r>
            <a:r>
              <a:rPr lang="en-US" dirty="0" err="1">
                <a:latin typeface="Times New Roman" panose="02020603050405020304" pitchFamily="18" charset="0"/>
                <a:cs typeface="Times New Roman" panose="02020603050405020304" pitchFamily="18" charset="0"/>
              </a:rPr>
              <a:t>Sanand</a:t>
            </a:r>
            <a:r>
              <a:rPr lang="en-US" dirty="0">
                <a:latin typeface="Times New Roman" panose="02020603050405020304" pitchFamily="18" charset="0"/>
                <a:cs typeface="Times New Roman" panose="02020603050405020304" pitchFamily="18" charset="0"/>
              </a:rPr>
              <a:t> By Voltas Ltd.</a:t>
            </a:r>
            <a:endParaRPr lang="en-I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Mahtma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Mandir</a:t>
            </a:r>
            <a:r>
              <a:rPr lang="en-US" dirty="0">
                <a:latin typeface="Times New Roman" panose="02020603050405020304" pitchFamily="18" charset="0"/>
                <a:cs typeface="Times New Roman" panose="02020603050405020304" pitchFamily="18" charset="0"/>
              </a:rPr>
              <a:t> By L &amp; T Ltd.</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L&amp;T Ltd. EBG </a:t>
            </a:r>
            <a:r>
              <a:rPr lang="en-US" dirty="0" err="1">
                <a:latin typeface="Times New Roman" panose="02020603050405020304" pitchFamily="18" charset="0"/>
                <a:cs typeface="Times New Roman" panose="02020603050405020304" pitchFamily="18" charset="0"/>
              </a:rPr>
              <a:t>Factory,Baroda</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L&amp;T Ltd. Knowledge City, IT </a:t>
            </a:r>
            <a:r>
              <a:rPr lang="en-US" dirty="0" err="1">
                <a:latin typeface="Times New Roman" panose="02020603050405020304" pitchFamily="18" charset="0"/>
                <a:cs typeface="Times New Roman" panose="02020603050405020304" pitchFamily="18" charset="0"/>
              </a:rPr>
              <a:t>Sez,Baroda</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TEBA Energy Ltd. Karjan By Blue Star Ltd.</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Gift City, </a:t>
            </a:r>
            <a:r>
              <a:rPr lang="en-US" dirty="0" err="1">
                <a:latin typeface="Times New Roman" panose="02020603050405020304" pitchFamily="18" charset="0"/>
                <a:cs typeface="Times New Roman" panose="02020603050405020304" pitchFamily="18" charset="0"/>
              </a:rPr>
              <a:t>Ghandhinagar</a:t>
            </a:r>
            <a:r>
              <a:rPr lang="en-US" dirty="0">
                <a:latin typeface="Times New Roman" panose="02020603050405020304" pitchFamily="18" charset="0"/>
                <a:cs typeface="Times New Roman" panose="02020603050405020304" pitchFamily="18" charset="0"/>
              </a:rPr>
              <a:t>, by L&amp;T Ltd.</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Ford Ltd. </a:t>
            </a:r>
            <a:r>
              <a:rPr lang="en-US" dirty="0" err="1">
                <a:latin typeface="Times New Roman" panose="02020603050405020304" pitchFamily="18" charset="0"/>
                <a:cs typeface="Times New Roman" panose="02020603050405020304" pitchFamily="18" charset="0"/>
              </a:rPr>
              <a:t>Sanand</a:t>
            </a:r>
            <a:r>
              <a:rPr lang="en-US" dirty="0">
                <a:latin typeface="Times New Roman" panose="02020603050405020304" pitchFamily="18" charset="0"/>
                <a:cs typeface="Times New Roman" panose="02020603050405020304" pitchFamily="18" charset="0"/>
              </a:rPr>
              <a:t> By L&amp;T Ltd.</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Gift City, Building - 2 </a:t>
            </a:r>
            <a:r>
              <a:rPr lang="en-US" dirty="0" err="1">
                <a:latin typeface="Times New Roman" panose="02020603050405020304" pitchFamily="18" charset="0"/>
                <a:cs typeface="Times New Roman" panose="02020603050405020304" pitchFamily="18" charset="0"/>
              </a:rPr>
              <a:t>Ghandhinagar</a:t>
            </a:r>
            <a:r>
              <a:rPr lang="en-US" dirty="0">
                <a:latin typeface="Times New Roman" panose="02020603050405020304" pitchFamily="18" charset="0"/>
                <a:cs typeface="Times New Roman" panose="02020603050405020304" pitchFamily="18" charset="0"/>
              </a:rPr>
              <a:t>, by IL&amp;FS Ltd.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103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646" y="2004407"/>
            <a:ext cx="5460274" cy="2110523"/>
          </a:xfrm>
          <a:prstGeom prst="rect">
            <a:avLst/>
          </a:prstGeom>
        </p:spPr>
      </p:pic>
      <p:sp>
        <p:nvSpPr>
          <p:cNvPr id="3" name="Title 2"/>
          <p:cNvSpPr>
            <a:spLocks noGrp="1"/>
          </p:cNvSpPr>
          <p:nvPr>
            <p:ph type="ctrTitle"/>
          </p:nvPr>
        </p:nvSpPr>
        <p:spPr>
          <a:xfrm>
            <a:off x="532674" y="158190"/>
            <a:ext cx="4078515" cy="573330"/>
          </a:xfrm>
        </p:spPr>
        <p:txBody>
          <a:bodyPr>
            <a:normAutofit/>
          </a:bodyPr>
          <a:lstStyle/>
          <a:p>
            <a:r>
              <a:rPr lang="en-US" sz="3000" b="0" dirty="0" err="1" smtClean="0">
                <a:latin typeface="Rockwell" panose="02060603020205020403" pitchFamily="18" charset="0"/>
              </a:rPr>
              <a:t>Subhash</a:t>
            </a:r>
            <a:r>
              <a:rPr lang="en-US" sz="3000" b="0" dirty="0" smtClean="0">
                <a:latin typeface="Rockwell" panose="02060603020205020403" pitchFamily="18" charset="0"/>
              </a:rPr>
              <a:t> Chandra </a:t>
            </a:r>
            <a:r>
              <a:rPr lang="en-US" sz="3000" b="0" dirty="0" err="1" smtClean="0">
                <a:latin typeface="Rockwell" panose="02060603020205020403" pitchFamily="18" charset="0"/>
              </a:rPr>
              <a:t>Jha</a:t>
            </a:r>
            <a:endParaRPr lang="en-IN" sz="3000" dirty="0">
              <a:latin typeface="Rockwell" panose="02060603020205020403" pitchFamily="18" charset="0"/>
            </a:endParaRPr>
          </a:p>
        </p:txBody>
      </p:sp>
      <p:sp>
        <p:nvSpPr>
          <p:cNvPr id="6" name="Title 2"/>
          <p:cNvSpPr txBox="1">
            <a:spLocks/>
          </p:cNvSpPr>
          <p:nvPr/>
        </p:nvSpPr>
        <p:spPr>
          <a:xfrm>
            <a:off x="1354545" y="4969829"/>
            <a:ext cx="8167189" cy="851085"/>
          </a:xfrm>
          <a:prstGeom prst="rect">
            <a:avLst/>
          </a:prstGeom>
        </p:spPr>
        <p:txBody>
          <a:bodyPr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IN" sz="2400" b="0" dirty="0" smtClean="0">
                <a:latin typeface="Rockwell" panose="02060603020205020403" pitchFamily="18" charset="0"/>
              </a:rPr>
              <a:t>K – 104 Ozone Glitter, </a:t>
            </a:r>
            <a:r>
              <a:rPr lang="en-IN" sz="2400" b="0" dirty="0" err="1" smtClean="0">
                <a:latin typeface="Rockwell" panose="02060603020205020403" pitchFamily="18" charset="0"/>
              </a:rPr>
              <a:t>Naroda</a:t>
            </a:r>
            <a:r>
              <a:rPr lang="en-IN" sz="2400" b="0" dirty="0" smtClean="0">
                <a:latin typeface="Rockwell" panose="02060603020205020403" pitchFamily="18" charset="0"/>
              </a:rPr>
              <a:t> Galaxy to ITI Road </a:t>
            </a:r>
            <a:r>
              <a:rPr lang="en-IN" sz="2400" dirty="0" smtClean="0">
                <a:latin typeface="Rockwell" panose="02060603020205020403" pitchFamily="18" charset="0"/>
              </a:rPr>
              <a:t/>
            </a:r>
            <a:br>
              <a:rPr lang="en-IN" sz="2400" dirty="0" smtClean="0">
                <a:latin typeface="Rockwell" panose="02060603020205020403" pitchFamily="18" charset="0"/>
              </a:rPr>
            </a:br>
            <a:r>
              <a:rPr lang="en-IN" sz="2400" b="0" dirty="0" smtClean="0">
                <a:latin typeface="Rockwell" panose="02060603020205020403" pitchFamily="18" charset="0"/>
              </a:rPr>
              <a:t> Nobel Nagar Ahmedabad - 382340</a:t>
            </a:r>
            <a:endParaRPr lang="en-IN" sz="2400" dirty="0">
              <a:latin typeface="Rockwell" panose="02060603020205020403" pitchFamily="18" charset="0"/>
            </a:endParaRPr>
          </a:p>
        </p:txBody>
      </p:sp>
      <p:sp>
        <p:nvSpPr>
          <p:cNvPr id="7" name="Title 2"/>
          <p:cNvSpPr txBox="1">
            <a:spLocks/>
          </p:cNvSpPr>
          <p:nvPr/>
        </p:nvSpPr>
        <p:spPr>
          <a:xfrm>
            <a:off x="8113485" y="150635"/>
            <a:ext cx="4078515" cy="573330"/>
          </a:xfrm>
          <a:prstGeom prst="rect">
            <a:avLst/>
          </a:prstGeom>
        </p:spPr>
        <p:txBody>
          <a:bodyPr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US" sz="3000" b="0" dirty="0" smtClean="0">
                <a:latin typeface="Rockwell" panose="02060603020205020403" pitchFamily="18" charset="0"/>
              </a:rPr>
              <a:t>Mo. : 9825378368</a:t>
            </a:r>
            <a:endParaRPr lang="en-IN" sz="3000" dirty="0">
              <a:latin typeface="Rockwell" panose="02060603020205020403" pitchFamily="18" charset="0"/>
            </a:endParaRPr>
          </a:p>
        </p:txBody>
      </p:sp>
      <p:sp>
        <p:nvSpPr>
          <p:cNvPr id="8" name="Title 2"/>
          <p:cNvSpPr txBox="1">
            <a:spLocks/>
          </p:cNvSpPr>
          <p:nvPr/>
        </p:nvSpPr>
        <p:spPr>
          <a:xfrm>
            <a:off x="7898675" y="6004689"/>
            <a:ext cx="4293325" cy="853311"/>
          </a:xfrm>
          <a:prstGeom prst="rect">
            <a:avLst/>
          </a:prstGeom>
        </p:spPr>
        <p:txBody>
          <a:bodyPr anchor="b">
            <a:no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r>
              <a:rPr lang="en-IN" sz="1600" dirty="0" smtClean="0">
                <a:latin typeface="Rockwell" panose="02060603020205020403" pitchFamily="18" charset="0"/>
              </a:rPr>
              <a:t>E-mail :</a:t>
            </a:r>
            <a:r>
              <a:rPr lang="en-IN" sz="1600" b="0" dirty="0">
                <a:latin typeface="Rockwell" panose="02060603020205020403" pitchFamily="18" charset="0"/>
              </a:rPr>
              <a:t> </a:t>
            </a:r>
            <a:r>
              <a:rPr lang="en-IN" sz="1600" b="0" dirty="0" smtClean="0">
                <a:latin typeface="Rockwell" panose="02060603020205020403" pitchFamily="18" charset="0"/>
              </a:rPr>
              <a:t>sj.insulation@gmail.com</a:t>
            </a:r>
          </a:p>
          <a:p>
            <a:pPr algn="r"/>
            <a:r>
              <a:rPr lang="en-IN" sz="1600" b="0" dirty="0">
                <a:latin typeface="Rockwell" panose="02060603020205020403" pitchFamily="18" charset="0"/>
              </a:rPr>
              <a:t>nfo@sjinsulation.com</a:t>
            </a:r>
          </a:p>
          <a:p>
            <a:pPr algn="r"/>
            <a:r>
              <a:rPr lang="en-US" sz="1600" dirty="0" smtClean="0">
                <a:latin typeface="Rockwell" panose="02060603020205020403" pitchFamily="18" charset="0"/>
              </a:rPr>
              <a:t>Web :</a:t>
            </a:r>
            <a:r>
              <a:rPr lang="en-US" sz="1600" b="0" dirty="0" smtClean="0">
                <a:latin typeface="Rockwell" panose="02060603020205020403" pitchFamily="18" charset="0"/>
              </a:rPr>
              <a:t> </a:t>
            </a:r>
            <a:r>
              <a:rPr lang="en-IN" sz="1600" b="0" dirty="0" smtClean="0">
                <a:latin typeface="Rockwell" panose="02060603020205020403" pitchFamily="18" charset="0"/>
              </a:rPr>
              <a:t>www.sjinsulation.com</a:t>
            </a:r>
            <a:endParaRPr lang="en-IN" sz="1600" dirty="0">
              <a:latin typeface="Rockwell" panose="02060603020205020403" pitchFamily="18" charset="0"/>
            </a:endParaRPr>
          </a:p>
        </p:txBody>
      </p:sp>
      <p:sp>
        <p:nvSpPr>
          <p:cNvPr id="9" name="Title 2"/>
          <p:cNvSpPr txBox="1">
            <a:spLocks/>
          </p:cNvSpPr>
          <p:nvPr/>
        </p:nvSpPr>
        <p:spPr>
          <a:xfrm>
            <a:off x="1878148" y="4026856"/>
            <a:ext cx="8167189" cy="851085"/>
          </a:xfrm>
          <a:prstGeom prst="rect">
            <a:avLst/>
          </a:prstGeom>
        </p:spPr>
        <p:txBody>
          <a:bodyPr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IN" sz="2400" b="0" dirty="0" smtClean="0">
                <a:solidFill>
                  <a:srgbClr val="0070C0"/>
                </a:solidFill>
                <a:latin typeface="Rockwell" panose="02060603020205020403" pitchFamily="18" charset="0"/>
              </a:rPr>
              <a:t>INSULATION ENGINEERS &amp; CONTRACTORS</a:t>
            </a:r>
          </a:p>
          <a:p>
            <a:r>
              <a:rPr lang="en-US" sz="2400" b="0" dirty="0" smtClean="0">
                <a:solidFill>
                  <a:srgbClr val="0070C0"/>
                </a:solidFill>
                <a:latin typeface="Rockwell" panose="02060603020205020403" pitchFamily="18" charset="0"/>
              </a:rPr>
              <a:t>Specialist of All Types Hot &amp; Cold Insulation</a:t>
            </a:r>
            <a:endParaRPr lang="en-IN" sz="2400"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2399562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ONGOING PROJECTS</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0" y="1484127"/>
            <a:ext cx="8990295" cy="5373873"/>
          </a:xfrm>
        </p:spPr>
        <p:txBody>
          <a:bodyPr>
            <a:normAutofit/>
          </a:bodyPr>
          <a:lstStyle/>
          <a:p>
            <a:pPr lvl="0"/>
            <a:r>
              <a:rPr lang="en-US" sz="2200" dirty="0" smtClean="0">
                <a:latin typeface="Times New Roman" panose="02020603050405020304" pitchFamily="18" charset="0"/>
                <a:cs typeface="Times New Roman" panose="02020603050405020304" pitchFamily="18" charset="0"/>
              </a:rPr>
              <a:t>Excel Corp Care Ltd. – Bhavnagar, Gujarat</a:t>
            </a:r>
            <a:endParaRPr lang="en-IN" sz="22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Bony </a:t>
            </a:r>
            <a:r>
              <a:rPr lang="en-US" sz="2200" dirty="0" err="1" smtClean="0">
                <a:latin typeface="Times New Roman" panose="02020603050405020304" pitchFamily="18" charset="0"/>
                <a:cs typeface="Times New Roman" panose="02020603050405020304" pitchFamily="18" charset="0"/>
              </a:rPr>
              <a:t>Polimer</a:t>
            </a:r>
            <a:r>
              <a:rPr lang="en-US" sz="2200" dirty="0" smtClean="0">
                <a:latin typeface="Times New Roman" panose="02020603050405020304" pitchFamily="18" charset="0"/>
                <a:cs typeface="Times New Roman" panose="02020603050405020304" pitchFamily="18" charset="0"/>
              </a:rPr>
              <a:t> Ltd. – </a:t>
            </a:r>
            <a:r>
              <a:rPr lang="en-US" sz="2200" dirty="0" err="1" smtClean="0">
                <a:latin typeface="Times New Roman" panose="02020603050405020304" pitchFamily="18" charset="0"/>
                <a:cs typeface="Times New Roman" panose="02020603050405020304" pitchFamily="18" charset="0"/>
              </a:rPr>
              <a:t>Viramgam</a:t>
            </a:r>
            <a:r>
              <a:rPr lang="en-US" sz="2200" dirty="0" smtClean="0">
                <a:latin typeface="Times New Roman" panose="02020603050405020304" pitchFamily="18" charset="0"/>
                <a:cs typeface="Times New Roman" panose="02020603050405020304" pitchFamily="18" charset="0"/>
              </a:rPr>
              <a:t>, Ahmedabad, Gujarat</a:t>
            </a:r>
            <a:endParaRPr lang="en-IN" sz="22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V.S. Hospital (ETA Engineering) – Ahmedabad, Gujarat</a:t>
            </a:r>
            <a:endParaRPr lang="en-IN" sz="22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GIFT City (</a:t>
            </a:r>
            <a:r>
              <a:rPr lang="en-US" sz="2200" dirty="0" err="1" smtClean="0">
                <a:latin typeface="Times New Roman" panose="02020603050405020304" pitchFamily="18" charset="0"/>
                <a:cs typeface="Times New Roman" panose="02020603050405020304" pitchFamily="18" charset="0"/>
              </a:rPr>
              <a:t>Zamil</a:t>
            </a:r>
            <a:r>
              <a:rPr lang="en-US" sz="2200" dirty="0" smtClean="0">
                <a:latin typeface="Times New Roman" panose="02020603050405020304" pitchFamily="18" charset="0"/>
                <a:cs typeface="Times New Roman" panose="02020603050405020304" pitchFamily="18" charset="0"/>
              </a:rPr>
              <a:t> (I) Pvt. Ltd.) - Gandhinagar</a:t>
            </a:r>
            <a:endParaRPr lang="en-IN" sz="2200" dirty="0">
              <a:latin typeface="Times New Roman" panose="02020603050405020304" pitchFamily="18" charset="0"/>
              <a:cs typeface="Times New Roman" panose="02020603050405020304" pitchFamily="18" charset="0"/>
            </a:endParaRPr>
          </a:p>
          <a:p>
            <a:pPr lvl="0"/>
            <a:r>
              <a:rPr lang="en-US" sz="2200" dirty="0" err="1" smtClean="0">
                <a:latin typeface="Times New Roman" panose="02020603050405020304" pitchFamily="18" charset="0"/>
                <a:cs typeface="Times New Roman" panose="02020603050405020304" pitchFamily="18" charset="0"/>
              </a:rPr>
              <a:t>Kothiya</a:t>
            </a:r>
            <a:r>
              <a:rPr lang="en-US" sz="2200" dirty="0" smtClean="0">
                <a:latin typeface="Times New Roman" panose="02020603050405020304" pitchFamily="18" charset="0"/>
                <a:cs typeface="Times New Roman" panose="02020603050405020304" pitchFamily="18" charset="0"/>
              </a:rPr>
              <a:t> Hospital (</a:t>
            </a:r>
            <a:r>
              <a:rPr lang="en-US" sz="2200" dirty="0" err="1" smtClean="0">
                <a:latin typeface="Times New Roman" panose="02020603050405020304" pitchFamily="18" charset="0"/>
                <a:cs typeface="Times New Roman" panose="02020603050405020304" pitchFamily="18" charset="0"/>
              </a:rPr>
              <a:t>Zamil</a:t>
            </a:r>
            <a:r>
              <a:rPr lang="en-US" sz="2200" dirty="0" smtClean="0">
                <a:latin typeface="Times New Roman" panose="02020603050405020304" pitchFamily="18" charset="0"/>
                <a:cs typeface="Times New Roman" panose="02020603050405020304" pitchFamily="18" charset="0"/>
              </a:rPr>
              <a:t> (I) Pvt. Ltd.) – Ahmedabad, Gujarat</a:t>
            </a:r>
            <a:endParaRPr lang="en-IN" sz="2200" dirty="0">
              <a:latin typeface="Times New Roman" panose="02020603050405020304" pitchFamily="18" charset="0"/>
              <a:cs typeface="Times New Roman" panose="02020603050405020304" pitchFamily="18" charset="0"/>
            </a:endParaRPr>
          </a:p>
          <a:p>
            <a:pPr lvl="0"/>
            <a:r>
              <a:rPr lang="en-US" sz="2200" dirty="0" err="1" smtClean="0">
                <a:latin typeface="Times New Roman" panose="02020603050405020304" pitchFamily="18" charset="0"/>
                <a:cs typeface="Times New Roman" panose="02020603050405020304" pitchFamily="18" charset="0"/>
              </a:rPr>
              <a:t>Vallabh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Bhavan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Vidhan</a:t>
            </a:r>
            <a:r>
              <a:rPr lang="en-US" sz="2200" dirty="0" smtClean="0">
                <a:latin typeface="Times New Roman" panose="02020603050405020304" pitchFamily="18" charset="0"/>
                <a:cs typeface="Times New Roman" panose="02020603050405020304" pitchFamily="18" charset="0"/>
              </a:rPr>
              <a:t> Sabha (J &amp; H Controls Pvt. Ltd.) - Bhopal</a:t>
            </a:r>
            <a:endParaRPr lang="en-IN" sz="22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The Statute of Unity – </a:t>
            </a:r>
            <a:r>
              <a:rPr lang="en-US" sz="2200" dirty="0" err="1" smtClean="0">
                <a:latin typeface="Times New Roman" panose="02020603050405020304" pitchFamily="18" charset="0"/>
                <a:cs typeface="Times New Roman" panose="02020603050405020304" pitchFamily="18" charset="0"/>
              </a:rPr>
              <a:t>Kevadiya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Coloni</a:t>
            </a:r>
            <a:r>
              <a:rPr lang="en-US" sz="2200" dirty="0" smtClean="0">
                <a:latin typeface="Times New Roman" panose="02020603050405020304" pitchFamily="18" charset="0"/>
                <a:cs typeface="Times New Roman" panose="02020603050405020304" pitchFamily="18" charset="0"/>
              </a:rPr>
              <a:t>, Vadodara, Gujarat</a:t>
            </a:r>
          </a:p>
          <a:p>
            <a:r>
              <a:rPr lang="en-US" sz="2200" dirty="0">
                <a:latin typeface="Times New Roman" panose="02020603050405020304" pitchFamily="18" charset="0"/>
                <a:cs typeface="Times New Roman" panose="02020603050405020304" pitchFamily="18" charset="0"/>
              </a:rPr>
              <a:t>G.C.A. Project (L &amp; T) – </a:t>
            </a:r>
            <a:r>
              <a:rPr lang="en-US" sz="2200" dirty="0" err="1">
                <a:latin typeface="Times New Roman" panose="02020603050405020304" pitchFamily="18" charset="0"/>
                <a:cs typeface="Times New Roman" panose="02020603050405020304" pitchFamily="18" charset="0"/>
              </a:rPr>
              <a:t>Motera</a:t>
            </a:r>
            <a:r>
              <a:rPr lang="en-US" sz="2200" dirty="0">
                <a:latin typeface="Times New Roman" panose="02020603050405020304" pitchFamily="18" charset="0"/>
                <a:cs typeface="Times New Roman" panose="02020603050405020304" pitchFamily="18" charset="0"/>
              </a:rPr>
              <a:t>, Ahmedabad, Gujarat</a:t>
            </a:r>
            <a:endParaRPr lang="en-IN" sz="2200" dirty="0">
              <a:latin typeface="Times New Roman" panose="02020603050405020304" pitchFamily="18" charset="0"/>
              <a:cs typeface="Times New Roman" panose="02020603050405020304" pitchFamily="18" charset="0"/>
            </a:endParaRPr>
          </a:p>
          <a:p>
            <a:pPr lvl="0"/>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631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TOOLS &amp; TRACKLES</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0" y="1484127"/>
            <a:ext cx="8990295" cy="2097273"/>
          </a:xfrm>
        </p:spPr>
        <p:txBody>
          <a:bodyPr>
            <a:normAutofit/>
          </a:bodyPr>
          <a:lstStyle/>
          <a:p>
            <a:pPr lvl="0"/>
            <a:r>
              <a:rPr lang="en-US" sz="2200" dirty="0" smtClean="0">
                <a:latin typeface="Times New Roman" panose="02020603050405020304" pitchFamily="18" charset="0"/>
                <a:cs typeface="Times New Roman" panose="02020603050405020304" pitchFamily="18" charset="0"/>
              </a:rPr>
              <a:t>Rolling Machine</a:t>
            </a:r>
            <a:endParaRPr lang="en-IN" sz="2200" dirty="0">
              <a:latin typeface="Times New Roman" panose="02020603050405020304" pitchFamily="18" charset="0"/>
              <a:cs typeface="Times New Roman" panose="02020603050405020304" pitchFamily="18" charset="0"/>
            </a:endParaRPr>
          </a:p>
          <a:p>
            <a:pPr lvl="0"/>
            <a:r>
              <a:rPr lang="en-US" sz="2200" dirty="0" err="1" smtClean="0">
                <a:latin typeface="Times New Roman" panose="02020603050405020304" pitchFamily="18" charset="0"/>
                <a:cs typeface="Times New Roman" panose="02020603050405020304" pitchFamily="18" charset="0"/>
              </a:rPr>
              <a:t>Groving</a:t>
            </a:r>
            <a:r>
              <a:rPr lang="en-US" sz="2200" dirty="0" smtClean="0">
                <a:latin typeface="Times New Roman" panose="02020603050405020304" pitchFamily="18" charset="0"/>
                <a:cs typeface="Times New Roman" panose="02020603050405020304" pitchFamily="18" charset="0"/>
              </a:rPr>
              <a:t> Machine</a:t>
            </a:r>
            <a:endParaRPr lang="en-IN" sz="22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Drill Machine</a:t>
            </a:r>
            <a:endParaRPr lang="en-IN" sz="22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Sheet Metal Working all Tools</a:t>
            </a:r>
            <a:endParaRPr lang="en-IN" sz="2200" dirty="0">
              <a:latin typeface="Times New Roman" panose="02020603050405020304" pitchFamily="18" charset="0"/>
              <a:cs typeface="Times New Roman" panose="02020603050405020304" pitchFamily="18" charset="0"/>
            </a:endParaRPr>
          </a:p>
          <a:p>
            <a:pPr lvl="0"/>
            <a:endParaRPr lang="en-IN" sz="2200" dirty="0">
              <a:latin typeface="Times New Roman" panose="02020603050405020304" pitchFamily="18" charset="0"/>
              <a:cs typeface="Times New Roman" panose="02020603050405020304" pitchFamily="18" charset="0"/>
            </a:endParaRPr>
          </a:p>
          <a:p>
            <a:pPr lvl="0"/>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54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1" y="782304"/>
            <a:ext cx="9997440" cy="701824"/>
          </a:xfrm>
        </p:spPr>
        <p:txBody>
          <a:bodyPr>
            <a:normAutofit/>
          </a:bodyPr>
          <a:lstStyle/>
          <a:p>
            <a:r>
              <a:rPr lang="en-US" sz="2400" u="sng" dirty="0" smtClean="0">
                <a:latin typeface="Rockwell" panose="02060603020205020403" pitchFamily="18" charset="0"/>
              </a:rPr>
              <a:t>MAN POWER</a:t>
            </a:r>
            <a:endParaRPr lang="en-US" sz="2400" u="sng" dirty="0">
              <a:latin typeface="Rockwell" panose="020606030202050204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3" name="Content Placeholder 2"/>
          <p:cNvSpPr>
            <a:spLocks noGrp="1"/>
          </p:cNvSpPr>
          <p:nvPr>
            <p:ph sz="half" idx="2"/>
          </p:nvPr>
        </p:nvSpPr>
        <p:spPr>
          <a:xfrm>
            <a:off x="2100070" y="1484127"/>
            <a:ext cx="8990295" cy="3672073"/>
          </a:xfrm>
        </p:spPr>
        <p:txBody>
          <a:bodyPr>
            <a:normAutofit/>
          </a:bodyPr>
          <a:lstStyle/>
          <a:p>
            <a:pPr lvl="0" defTabSz="920750">
              <a:tabLst>
                <a:tab pos="3136900" algn="l"/>
              </a:tabLst>
            </a:pPr>
            <a:r>
              <a:rPr lang="en-US" sz="2200" dirty="0" err="1" smtClean="0">
                <a:latin typeface="Times New Roman" panose="02020603050405020304" pitchFamily="18" charset="0"/>
                <a:cs typeface="Times New Roman" panose="02020603050405020304" pitchFamily="18" charset="0"/>
              </a:rPr>
              <a:t>Subhash</a:t>
            </a:r>
            <a:r>
              <a:rPr lang="en-US" sz="2200" dirty="0" smtClean="0">
                <a:latin typeface="Times New Roman" panose="02020603050405020304" pitchFamily="18" charset="0"/>
                <a:cs typeface="Times New Roman" panose="02020603050405020304" pitchFamily="18" charset="0"/>
              </a:rPr>
              <a:t> Chandra </a:t>
            </a:r>
            <a:r>
              <a:rPr lang="en-US" sz="2200" dirty="0" err="1" smtClean="0">
                <a:latin typeface="Times New Roman" panose="02020603050405020304" pitchFamily="18" charset="0"/>
                <a:cs typeface="Times New Roman" panose="02020603050405020304" pitchFamily="18" charset="0"/>
              </a:rPr>
              <a:t>Jha</a:t>
            </a:r>
            <a:r>
              <a:rPr lang="en-US" sz="2200" dirty="0" smtClean="0">
                <a:latin typeface="Times New Roman" panose="02020603050405020304" pitchFamily="18" charset="0"/>
                <a:cs typeface="Times New Roman" panose="02020603050405020304" pitchFamily="18" charset="0"/>
              </a:rPr>
              <a:t> 	- 	Proprietor</a:t>
            </a:r>
          </a:p>
          <a:p>
            <a:pPr lvl="0" defTabSz="920750">
              <a:tabLst>
                <a:tab pos="3136900" algn="l"/>
              </a:tabLst>
            </a:pPr>
            <a:r>
              <a:rPr lang="en-US" sz="2200" dirty="0" smtClean="0">
                <a:latin typeface="Times New Roman" panose="02020603050405020304" pitchFamily="18" charset="0"/>
                <a:cs typeface="Times New Roman" panose="02020603050405020304" pitchFamily="18" charset="0"/>
              </a:rPr>
              <a:t>Engineer	-	2</a:t>
            </a:r>
            <a:endParaRPr lang="en-IN" sz="2200" dirty="0">
              <a:latin typeface="Times New Roman" panose="02020603050405020304" pitchFamily="18" charset="0"/>
              <a:cs typeface="Times New Roman" panose="02020603050405020304" pitchFamily="18" charset="0"/>
            </a:endParaRPr>
          </a:p>
          <a:p>
            <a:pPr lvl="0" defTabSz="920750">
              <a:tabLst>
                <a:tab pos="3136900" algn="l"/>
              </a:tabLst>
            </a:pPr>
            <a:r>
              <a:rPr lang="en-US" sz="2200" dirty="0" smtClean="0">
                <a:latin typeface="Times New Roman" panose="02020603050405020304" pitchFamily="18" charset="0"/>
                <a:cs typeface="Times New Roman" panose="02020603050405020304" pitchFamily="18" charset="0"/>
              </a:rPr>
              <a:t>Accountant	-	2</a:t>
            </a:r>
            <a:endParaRPr lang="en-IN" sz="2200" dirty="0">
              <a:latin typeface="Times New Roman" panose="02020603050405020304" pitchFamily="18" charset="0"/>
              <a:cs typeface="Times New Roman" panose="02020603050405020304" pitchFamily="18" charset="0"/>
            </a:endParaRPr>
          </a:p>
          <a:p>
            <a:pPr lvl="0" defTabSz="920750">
              <a:tabLst>
                <a:tab pos="3136900" algn="l"/>
              </a:tabLst>
            </a:pPr>
            <a:r>
              <a:rPr lang="en-US" sz="2200" dirty="0" smtClean="0">
                <a:latin typeface="Times New Roman" panose="02020603050405020304" pitchFamily="18" charset="0"/>
                <a:cs typeface="Times New Roman" panose="02020603050405020304" pitchFamily="18" charset="0"/>
              </a:rPr>
              <a:t>Supervisor	-	8</a:t>
            </a:r>
            <a:endParaRPr lang="en-IN" sz="2200" dirty="0">
              <a:latin typeface="Times New Roman" panose="02020603050405020304" pitchFamily="18" charset="0"/>
              <a:cs typeface="Times New Roman" panose="02020603050405020304" pitchFamily="18" charset="0"/>
            </a:endParaRPr>
          </a:p>
          <a:p>
            <a:pPr lvl="0" defTabSz="920750">
              <a:tabLst>
                <a:tab pos="3136900" algn="l"/>
              </a:tabLst>
            </a:pPr>
            <a:r>
              <a:rPr lang="en-US" sz="2200" dirty="0" smtClean="0">
                <a:latin typeface="Times New Roman" panose="02020603050405020304" pitchFamily="18" charset="0"/>
                <a:cs typeface="Times New Roman" panose="02020603050405020304" pitchFamily="18" charset="0"/>
              </a:rPr>
              <a:t>Skill Workers	-	15</a:t>
            </a:r>
            <a:endParaRPr lang="en-IN" sz="2200" dirty="0">
              <a:latin typeface="Times New Roman" panose="02020603050405020304" pitchFamily="18" charset="0"/>
              <a:cs typeface="Times New Roman" panose="02020603050405020304" pitchFamily="18" charset="0"/>
            </a:endParaRPr>
          </a:p>
          <a:p>
            <a:pPr lvl="0" defTabSz="920750">
              <a:tabLst>
                <a:tab pos="3136900" algn="l"/>
              </a:tabLst>
            </a:pPr>
            <a:r>
              <a:rPr lang="en-US" sz="2200" dirty="0" smtClean="0">
                <a:latin typeface="Times New Roman" panose="02020603050405020304" pitchFamily="18" charset="0"/>
                <a:cs typeface="Times New Roman" panose="02020603050405020304" pitchFamily="18" charset="0"/>
              </a:rPr>
              <a:t>Semi Skill Workers	-	16</a:t>
            </a:r>
          </a:p>
          <a:p>
            <a:pPr lvl="0" defTabSz="920750">
              <a:tabLst>
                <a:tab pos="3136900" algn="l"/>
              </a:tabLst>
            </a:pPr>
            <a:r>
              <a:rPr lang="en-US" sz="2200" dirty="0" smtClean="0">
                <a:latin typeface="Times New Roman" panose="02020603050405020304" pitchFamily="18" charset="0"/>
                <a:cs typeface="Times New Roman" panose="02020603050405020304" pitchFamily="18" charset="0"/>
              </a:rPr>
              <a:t>Un Skill Workers	-	30</a:t>
            </a:r>
          </a:p>
          <a:p>
            <a:pPr lvl="0" defTabSz="920750">
              <a:tabLst>
                <a:tab pos="3136900" algn="l"/>
              </a:tabLst>
            </a:pPr>
            <a:r>
              <a:rPr lang="en-US" sz="2200" dirty="0" smtClean="0">
                <a:latin typeface="Times New Roman" panose="02020603050405020304" pitchFamily="18" charset="0"/>
                <a:cs typeface="Times New Roman" panose="02020603050405020304" pitchFamily="18" charset="0"/>
              </a:rPr>
              <a:t>Store Keeper	-	2</a:t>
            </a:r>
            <a:endParaRPr lang="en-IN" sz="2200" dirty="0">
              <a:latin typeface="Times New Roman" panose="02020603050405020304" pitchFamily="18" charset="0"/>
              <a:cs typeface="Times New Roman" panose="02020603050405020304" pitchFamily="18" charset="0"/>
            </a:endParaRPr>
          </a:p>
          <a:p>
            <a:pPr lvl="0" defTabSz="920750">
              <a:tabLst>
                <a:tab pos="3136900" algn="l"/>
              </a:tabLst>
            </a:pP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30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738" y="1743892"/>
            <a:ext cx="10058400"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6676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862" y="2135777"/>
            <a:ext cx="10058400" cy="3771900"/>
          </a:xfrm>
          <a:prstGeom prst="round2DiagRect">
            <a:avLst>
              <a:gd name="adj1" fmla="val 16667"/>
              <a:gd name="adj2" fmla="val 0"/>
            </a:avLst>
          </a:prstGeom>
          <a:ln w="57150" cap="sq">
            <a:solidFill>
              <a:srgbClr val="80543B"/>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116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422" y="1097279"/>
            <a:ext cx="6831875" cy="2561953"/>
          </a:xfrm>
          <a:prstGeom prst="rect">
            <a:avLst/>
          </a:prstGeom>
          <a:ln w="3810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29" y="3974207"/>
            <a:ext cx="7315200" cy="2743200"/>
          </a:xfrm>
          <a:prstGeom prst="rect">
            <a:avLst/>
          </a:prstGeom>
          <a:ln w="190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3493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114" y="2253343"/>
            <a:ext cx="10058400"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791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051" y="2122714"/>
            <a:ext cx="10058400" cy="37719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363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860" y="1327674"/>
            <a:ext cx="7784883" cy="5180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6309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895" y="1566997"/>
            <a:ext cx="9326210" cy="37887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2015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518621" y="431392"/>
            <a:ext cx="3220430" cy="1143000"/>
          </a:xfrm>
        </p:spPr>
        <p:txBody>
          <a:bodyPr>
            <a:normAutofit fontScale="90000"/>
          </a:bodyPr>
          <a:lstStyle/>
          <a:p>
            <a:r>
              <a:rPr lang="en-US" dirty="0" smtClean="0">
                <a:latin typeface="Rockwell" panose="02060603020205020403" pitchFamily="18" charset="0"/>
              </a:rPr>
              <a:t>CONTENTS</a:t>
            </a:r>
            <a:endParaRPr lang="en-US" dirty="0">
              <a:latin typeface="Rockwell" panose="020606030202050204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1717298"/>
              </p:ext>
            </p:extLst>
          </p:nvPr>
        </p:nvGraphicFramePr>
        <p:xfrm>
          <a:off x="3064836" y="1574392"/>
          <a:ext cx="8127999" cy="4761096"/>
        </p:xfrm>
        <a:graphic>
          <a:graphicData uri="http://schemas.openxmlformats.org/drawingml/2006/table">
            <a:tbl>
              <a:tblPr firstRow="1" bandRow="1">
                <a:tableStyleId>{5C22544A-7EE6-4342-B048-85BDC9FD1C3A}</a:tableStyleId>
              </a:tblPr>
              <a:tblGrid>
                <a:gridCol w="1102215">
                  <a:extLst>
                    <a:ext uri="{9D8B030D-6E8A-4147-A177-3AD203B41FA5}">
                      <a16:colId xmlns:a16="http://schemas.microsoft.com/office/drawing/2014/main" xmlns="" val="3532342715"/>
                    </a:ext>
                  </a:extLst>
                </a:gridCol>
                <a:gridCol w="5486400">
                  <a:extLst>
                    <a:ext uri="{9D8B030D-6E8A-4147-A177-3AD203B41FA5}">
                      <a16:colId xmlns:a16="http://schemas.microsoft.com/office/drawing/2014/main" xmlns="" val="4004977812"/>
                    </a:ext>
                  </a:extLst>
                </a:gridCol>
                <a:gridCol w="1539384">
                  <a:extLst>
                    <a:ext uri="{9D8B030D-6E8A-4147-A177-3AD203B41FA5}">
                      <a16:colId xmlns:a16="http://schemas.microsoft.com/office/drawing/2014/main" xmlns="" val="1009131349"/>
                    </a:ext>
                  </a:extLst>
                </a:gridCol>
              </a:tblGrid>
              <a:tr h="396758">
                <a:tc>
                  <a:txBody>
                    <a:bodyPr/>
                    <a:lstStyle/>
                    <a:p>
                      <a:pPr algn="ctr"/>
                      <a:r>
                        <a:rPr lang="en-US" dirty="0" smtClean="0">
                          <a:latin typeface="Rockwell" panose="02060603020205020403" pitchFamily="18" charset="0"/>
                        </a:rPr>
                        <a:t>Sr. No.</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DESCRIPTION</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PAGE NO.</a:t>
                      </a:r>
                      <a:endParaRPr lang="en-IN" dirty="0">
                        <a:latin typeface="Rockwell" panose="02060603020205020403" pitchFamily="18" charset="0"/>
                      </a:endParaRPr>
                    </a:p>
                  </a:txBody>
                  <a:tcPr/>
                </a:tc>
                <a:extLst>
                  <a:ext uri="{0D108BD9-81ED-4DB2-BD59-A6C34878D82A}">
                    <a16:rowId xmlns:a16="http://schemas.microsoft.com/office/drawing/2014/main" xmlns="" val="1569295318"/>
                  </a:ext>
                </a:extLst>
              </a:tr>
              <a:tr h="396758">
                <a:tc>
                  <a:txBody>
                    <a:bodyPr/>
                    <a:lstStyle/>
                    <a:p>
                      <a:pPr algn="ctr"/>
                      <a:r>
                        <a:rPr lang="en-US" dirty="0" smtClean="0">
                          <a:latin typeface="Rockwell" panose="02060603020205020403" pitchFamily="18" charset="0"/>
                        </a:rPr>
                        <a:t>1</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Contents</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1</a:t>
                      </a:r>
                      <a:endParaRPr lang="en-IN" dirty="0">
                        <a:latin typeface="Rockwell" panose="02060603020205020403" pitchFamily="18" charset="0"/>
                      </a:endParaRPr>
                    </a:p>
                  </a:txBody>
                  <a:tcPr/>
                </a:tc>
                <a:extLst>
                  <a:ext uri="{0D108BD9-81ED-4DB2-BD59-A6C34878D82A}">
                    <a16:rowId xmlns:a16="http://schemas.microsoft.com/office/drawing/2014/main" xmlns="" val="3906337122"/>
                  </a:ext>
                </a:extLst>
              </a:tr>
              <a:tr h="396758">
                <a:tc>
                  <a:txBody>
                    <a:bodyPr/>
                    <a:lstStyle/>
                    <a:p>
                      <a:pPr algn="ctr"/>
                      <a:r>
                        <a:rPr lang="en-US" dirty="0" smtClean="0">
                          <a:latin typeface="Rockwell" panose="02060603020205020403" pitchFamily="18" charset="0"/>
                        </a:rPr>
                        <a:t>2</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History</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2</a:t>
                      </a:r>
                      <a:endParaRPr lang="en-IN" dirty="0">
                        <a:latin typeface="Rockwell" panose="02060603020205020403" pitchFamily="18" charset="0"/>
                      </a:endParaRPr>
                    </a:p>
                  </a:txBody>
                  <a:tcPr/>
                </a:tc>
                <a:extLst>
                  <a:ext uri="{0D108BD9-81ED-4DB2-BD59-A6C34878D82A}">
                    <a16:rowId xmlns:a16="http://schemas.microsoft.com/office/drawing/2014/main" xmlns="" val="3820972783"/>
                  </a:ext>
                </a:extLst>
              </a:tr>
              <a:tr h="396758">
                <a:tc>
                  <a:txBody>
                    <a:bodyPr/>
                    <a:lstStyle/>
                    <a:p>
                      <a:pPr algn="ctr"/>
                      <a:r>
                        <a:rPr lang="en-US" dirty="0" smtClean="0">
                          <a:latin typeface="Rockwell" panose="02060603020205020403" pitchFamily="18" charset="0"/>
                        </a:rPr>
                        <a:t>3</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Corporate Profile</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3</a:t>
                      </a:r>
                      <a:endParaRPr lang="en-IN" dirty="0">
                        <a:latin typeface="Rockwell" panose="02060603020205020403" pitchFamily="18" charset="0"/>
                      </a:endParaRPr>
                    </a:p>
                  </a:txBody>
                  <a:tcPr/>
                </a:tc>
                <a:extLst>
                  <a:ext uri="{0D108BD9-81ED-4DB2-BD59-A6C34878D82A}">
                    <a16:rowId xmlns:a16="http://schemas.microsoft.com/office/drawing/2014/main" xmlns="" val="104053704"/>
                  </a:ext>
                </a:extLst>
              </a:tr>
              <a:tr h="396758">
                <a:tc>
                  <a:txBody>
                    <a:bodyPr/>
                    <a:lstStyle/>
                    <a:p>
                      <a:pPr algn="ctr"/>
                      <a:r>
                        <a:rPr lang="en-US" dirty="0" smtClean="0">
                          <a:latin typeface="Rockwell" panose="02060603020205020403" pitchFamily="18" charset="0"/>
                        </a:rPr>
                        <a:t>4</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Quality Objective</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6</a:t>
                      </a:r>
                      <a:endParaRPr lang="en-IN" dirty="0">
                        <a:latin typeface="Rockwell" panose="02060603020205020403" pitchFamily="18" charset="0"/>
                      </a:endParaRPr>
                    </a:p>
                  </a:txBody>
                  <a:tcPr/>
                </a:tc>
                <a:extLst>
                  <a:ext uri="{0D108BD9-81ED-4DB2-BD59-A6C34878D82A}">
                    <a16:rowId xmlns:a16="http://schemas.microsoft.com/office/drawing/2014/main" xmlns="" val="998339779"/>
                  </a:ext>
                </a:extLst>
              </a:tr>
              <a:tr h="396758">
                <a:tc>
                  <a:txBody>
                    <a:bodyPr/>
                    <a:lstStyle/>
                    <a:p>
                      <a:pPr algn="ctr"/>
                      <a:r>
                        <a:rPr lang="en-US" dirty="0" smtClean="0">
                          <a:latin typeface="Rockwell" panose="02060603020205020403" pitchFamily="18" charset="0"/>
                        </a:rPr>
                        <a:t>5</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Registration Details</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8</a:t>
                      </a:r>
                      <a:endParaRPr lang="en-IN" dirty="0">
                        <a:latin typeface="Rockwell" panose="02060603020205020403" pitchFamily="18" charset="0"/>
                      </a:endParaRPr>
                    </a:p>
                  </a:txBody>
                  <a:tcPr/>
                </a:tc>
                <a:extLst>
                  <a:ext uri="{0D108BD9-81ED-4DB2-BD59-A6C34878D82A}">
                    <a16:rowId xmlns:a16="http://schemas.microsoft.com/office/drawing/2014/main" xmlns="" val="2116788209"/>
                  </a:ext>
                </a:extLst>
              </a:tr>
              <a:tr h="396758">
                <a:tc>
                  <a:txBody>
                    <a:bodyPr/>
                    <a:lstStyle/>
                    <a:p>
                      <a:pPr algn="ctr"/>
                      <a:r>
                        <a:rPr lang="en-US" dirty="0" smtClean="0">
                          <a:latin typeface="Rockwell" panose="02060603020205020403" pitchFamily="18" charset="0"/>
                        </a:rPr>
                        <a:t>6</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List of Clients</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9</a:t>
                      </a:r>
                      <a:endParaRPr lang="en-IN" dirty="0">
                        <a:latin typeface="Rockwell" panose="02060603020205020403" pitchFamily="18" charset="0"/>
                      </a:endParaRPr>
                    </a:p>
                  </a:txBody>
                  <a:tcPr/>
                </a:tc>
                <a:extLst>
                  <a:ext uri="{0D108BD9-81ED-4DB2-BD59-A6C34878D82A}">
                    <a16:rowId xmlns:a16="http://schemas.microsoft.com/office/drawing/2014/main" xmlns="" val="995363381"/>
                  </a:ext>
                </a:extLst>
              </a:tr>
              <a:tr h="396758">
                <a:tc>
                  <a:txBody>
                    <a:bodyPr/>
                    <a:lstStyle/>
                    <a:p>
                      <a:pPr algn="ctr"/>
                      <a:r>
                        <a:rPr lang="en-US" dirty="0" smtClean="0">
                          <a:latin typeface="Rockwell" panose="02060603020205020403" pitchFamily="18" charset="0"/>
                        </a:rPr>
                        <a:t>7</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List</a:t>
                      </a:r>
                      <a:r>
                        <a:rPr lang="en-US" baseline="0" dirty="0" smtClean="0">
                          <a:latin typeface="Rockwell" panose="02060603020205020403" pitchFamily="18" charset="0"/>
                        </a:rPr>
                        <a:t> of Projects Ongoing / Completed</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10</a:t>
                      </a:r>
                      <a:endParaRPr lang="en-IN" dirty="0">
                        <a:latin typeface="Rockwell" panose="02060603020205020403" pitchFamily="18" charset="0"/>
                      </a:endParaRPr>
                    </a:p>
                  </a:txBody>
                  <a:tcPr/>
                </a:tc>
                <a:extLst>
                  <a:ext uri="{0D108BD9-81ED-4DB2-BD59-A6C34878D82A}">
                    <a16:rowId xmlns:a16="http://schemas.microsoft.com/office/drawing/2014/main" xmlns="" val="127374562"/>
                  </a:ext>
                </a:extLst>
              </a:tr>
              <a:tr h="396758">
                <a:tc>
                  <a:txBody>
                    <a:bodyPr/>
                    <a:lstStyle/>
                    <a:p>
                      <a:pPr algn="ctr"/>
                      <a:r>
                        <a:rPr lang="en-US" dirty="0" smtClean="0">
                          <a:latin typeface="Rockwell" panose="02060603020205020403" pitchFamily="18" charset="0"/>
                        </a:rPr>
                        <a:t>8</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Reference WO of few</a:t>
                      </a:r>
                      <a:r>
                        <a:rPr lang="en-US" baseline="0" dirty="0" smtClean="0">
                          <a:latin typeface="Rockwell" panose="02060603020205020403" pitchFamily="18" charset="0"/>
                        </a:rPr>
                        <a:t> projects</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17</a:t>
                      </a:r>
                      <a:endParaRPr lang="en-IN" dirty="0">
                        <a:latin typeface="Rockwell" panose="02060603020205020403" pitchFamily="18" charset="0"/>
                      </a:endParaRPr>
                    </a:p>
                  </a:txBody>
                  <a:tcPr/>
                </a:tc>
                <a:extLst>
                  <a:ext uri="{0D108BD9-81ED-4DB2-BD59-A6C34878D82A}">
                    <a16:rowId xmlns:a16="http://schemas.microsoft.com/office/drawing/2014/main" xmlns="" val="1203320601"/>
                  </a:ext>
                </a:extLst>
              </a:tr>
              <a:tr h="396758">
                <a:tc>
                  <a:txBody>
                    <a:bodyPr/>
                    <a:lstStyle/>
                    <a:p>
                      <a:pPr algn="ctr"/>
                      <a:r>
                        <a:rPr lang="en-US" dirty="0" smtClean="0">
                          <a:latin typeface="Rockwell" panose="02060603020205020403" pitchFamily="18" charset="0"/>
                        </a:rPr>
                        <a:t>9</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Details of Tool &amp; Tackles</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29</a:t>
                      </a:r>
                      <a:endParaRPr lang="en-IN" dirty="0">
                        <a:latin typeface="Rockwell" panose="02060603020205020403" pitchFamily="18" charset="0"/>
                      </a:endParaRPr>
                    </a:p>
                  </a:txBody>
                  <a:tcPr/>
                </a:tc>
                <a:extLst>
                  <a:ext uri="{0D108BD9-81ED-4DB2-BD59-A6C34878D82A}">
                    <a16:rowId xmlns:a16="http://schemas.microsoft.com/office/drawing/2014/main" xmlns="" val="2934996790"/>
                  </a:ext>
                </a:extLst>
              </a:tr>
              <a:tr h="396758">
                <a:tc>
                  <a:txBody>
                    <a:bodyPr/>
                    <a:lstStyle/>
                    <a:p>
                      <a:pPr algn="ctr"/>
                      <a:r>
                        <a:rPr lang="en-US" dirty="0" smtClean="0">
                          <a:latin typeface="Rockwell" panose="02060603020205020403" pitchFamily="18" charset="0"/>
                        </a:rPr>
                        <a:t>10</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Man Power Mobilization</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30</a:t>
                      </a:r>
                      <a:endParaRPr lang="en-IN" dirty="0">
                        <a:latin typeface="Rockwell" panose="02060603020205020403" pitchFamily="18" charset="0"/>
                      </a:endParaRPr>
                    </a:p>
                  </a:txBody>
                  <a:tcPr/>
                </a:tc>
                <a:extLst>
                  <a:ext uri="{0D108BD9-81ED-4DB2-BD59-A6C34878D82A}">
                    <a16:rowId xmlns:a16="http://schemas.microsoft.com/office/drawing/2014/main" xmlns="" val="1757759159"/>
                  </a:ext>
                </a:extLst>
              </a:tr>
              <a:tr h="396758">
                <a:tc>
                  <a:txBody>
                    <a:bodyPr/>
                    <a:lstStyle/>
                    <a:p>
                      <a:pPr algn="ctr"/>
                      <a:r>
                        <a:rPr lang="en-US" dirty="0" smtClean="0">
                          <a:latin typeface="Rockwell" panose="02060603020205020403" pitchFamily="18" charset="0"/>
                        </a:rPr>
                        <a:t>11</a:t>
                      </a:r>
                      <a:endParaRPr lang="en-IN" dirty="0">
                        <a:latin typeface="Rockwell" panose="02060603020205020403" pitchFamily="18" charset="0"/>
                      </a:endParaRPr>
                    </a:p>
                  </a:txBody>
                  <a:tcPr/>
                </a:tc>
                <a:tc>
                  <a:txBody>
                    <a:bodyPr/>
                    <a:lstStyle/>
                    <a:p>
                      <a:r>
                        <a:rPr lang="en-US" dirty="0" smtClean="0">
                          <a:latin typeface="Rockwell" panose="02060603020205020403" pitchFamily="18" charset="0"/>
                        </a:rPr>
                        <a:t>Photographs</a:t>
                      </a:r>
                      <a:r>
                        <a:rPr lang="en-US" baseline="0" dirty="0" smtClean="0">
                          <a:latin typeface="Rockwell" panose="02060603020205020403" pitchFamily="18" charset="0"/>
                        </a:rPr>
                        <a:t> of Complete Projects</a:t>
                      </a:r>
                      <a:endParaRPr lang="en-IN" dirty="0">
                        <a:latin typeface="Rockwell" panose="02060603020205020403" pitchFamily="18" charset="0"/>
                      </a:endParaRPr>
                    </a:p>
                  </a:txBody>
                  <a:tcPr/>
                </a:tc>
                <a:tc>
                  <a:txBody>
                    <a:bodyPr/>
                    <a:lstStyle/>
                    <a:p>
                      <a:pPr algn="ctr"/>
                      <a:r>
                        <a:rPr lang="en-US" dirty="0" smtClean="0">
                          <a:latin typeface="Rockwell" panose="02060603020205020403" pitchFamily="18" charset="0"/>
                        </a:rPr>
                        <a:t>31</a:t>
                      </a:r>
                      <a:endParaRPr lang="en-IN" dirty="0">
                        <a:latin typeface="Rockwell" panose="02060603020205020403" pitchFamily="18" charset="0"/>
                      </a:endParaRPr>
                    </a:p>
                  </a:txBody>
                  <a:tcPr/>
                </a:tc>
                <a:extLst>
                  <a:ext uri="{0D108BD9-81ED-4DB2-BD59-A6C34878D82A}">
                    <a16:rowId xmlns:a16="http://schemas.microsoft.com/office/drawing/2014/main" xmlns="" val="3572488725"/>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Tree>
    <p:extLst>
      <p:ext uri="{BB962C8B-B14F-4D97-AF65-F5344CB8AC3E}">
        <p14:creationId xmlns:p14="http://schemas.microsoft.com/office/powerpoint/2010/main" val="3217857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860" y="1624194"/>
            <a:ext cx="7144803" cy="4754542"/>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4866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931" y="1201783"/>
            <a:ext cx="5381897" cy="538189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650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195" y="1434388"/>
            <a:ext cx="8868592" cy="4966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794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783" y="1357386"/>
            <a:ext cx="6544492" cy="49020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02596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212" y="1298303"/>
            <a:ext cx="7692934" cy="5128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6805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349" y="451804"/>
            <a:ext cx="6792685" cy="64678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7857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 b="8348"/>
          <a:stretch/>
        </p:blipFill>
        <p:spPr>
          <a:xfrm>
            <a:off x="3383860" y="960164"/>
            <a:ext cx="7190380" cy="4656865"/>
          </a:xfrm>
          <a:prstGeom prst="roundRect">
            <a:avLst>
              <a:gd name="adj" fmla="val 233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26936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623" y="1240154"/>
            <a:ext cx="9522822" cy="5356587"/>
          </a:xfrm>
          <a:prstGeom prst="round2DiagRect">
            <a:avLst>
              <a:gd name="adj1" fmla="val 16667"/>
              <a:gd name="adj2" fmla="val 0"/>
            </a:avLst>
          </a:prstGeom>
          <a:ln w="88900" cap="sq">
            <a:solidFill>
              <a:srgbClr val="7B3D17"/>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396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pic>
        <p:nvPicPr>
          <p:cNvPr id="1026" name="Picture 2" descr="Image result for duc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860" y="1260184"/>
            <a:ext cx="7066426" cy="52998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28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018" y="1280478"/>
            <a:ext cx="9997440" cy="1143000"/>
          </a:xfrm>
        </p:spPr>
        <p:txBody>
          <a:bodyPr/>
          <a:lstStyle/>
          <a:p>
            <a:r>
              <a:rPr lang="en-US" dirty="0" smtClean="0">
                <a:latin typeface="Rockwell" panose="02060603020205020403" pitchFamily="18" charset="0"/>
              </a:rPr>
              <a:t>HISTORY</a:t>
            </a:r>
            <a:endParaRPr lang="en-US" dirty="0">
              <a:latin typeface="Rockwell" panose="02060603020205020403" pitchFamily="18" charset="0"/>
            </a:endParaRPr>
          </a:p>
        </p:txBody>
      </p:sp>
      <p:sp>
        <p:nvSpPr>
          <p:cNvPr id="3" name="Content Placeholder 2"/>
          <p:cNvSpPr>
            <a:spLocks noGrp="1"/>
          </p:cNvSpPr>
          <p:nvPr>
            <p:ph idx="1"/>
          </p:nvPr>
        </p:nvSpPr>
        <p:spPr>
          <a:xfrm>
            <a:off x="1770453" y="2636520"/>
            <a:ext cx="9997440" cy="4064726"/>
          </a:xfrm>
        </p:spPr>
        <p:txBody>
          <a:bodyPr>
            <a:normAutofit/>
          </a:bodyPr>
          <a:lstStyle/>
          <a:p>
            <a:pPr algn="just">
              <a:spcBef>
                <a:spcPts val="0"/>
              </a:spcBef>
              <a:spcAft>
                <a:spcPts val="1200"/>
              </a:spcAft>
            </a:pPr>
            <a:r>
              <a:rPr lang="en-US" sz="2400" dirty="0">
                <a:latin typeface="Helvetica" panose="020B0604020202020204" pitchFamily="34" charset="0"/>
              </a:rPr>
              <a:t>Long Term Definite Potential in all </a:t>
            </a:r>
            <a:r>
              <a:rPr lang="en-US" sz="2400" dirty="0" smtClean="0">
                <a:latin typeface="Helvetica" panose="020B0604020202020204" pitchFamily="34" charset="0"/>
              </a:rPr>
              <a:t>kinds </a:t>
            </a:r>
            <a:r>
              <a:rPr lang="en-US" sz="2400" dirty="0">
                <a:latin typeface="Helvetica" panose="020B0604020202020204" pitchFamily="34" charset="0"/>
              </a:rPr>
              <a:t>of HVAC Duct Line </a:t>
            </a:r>
            <a:r>
              <a:rPr lang="en-US" sz="2400" dirty="0" smtClean="0">
                <a:latin typeface="Helvetica" panose="020B0604020202020204" pitchFamily="34" charset="0"/>
              </a:rPr>
              <a:t>Fabrication, </a:t>
            </a:r>
            <a:r>
              <a:rPr lang="en-US" sz="2400" dirty="0">
                <a:latin typeface="Helvetica" panose="020B0604020202020204" pitchFamily="34" charset="0"/>
              </a:rPr>
              <a:t>Duct </a:t>
            </a:r>
            <a:r>
              <a:rPr lang="en-US" sz="2400" dirty="0" smtClean="0">
                <a:latin typeface="Helvetica" panose="020B0604020202020204" pitchFamily="34" charset="0"/>
              </a:rPr>
              <a:t>Acoustic, </a:t>
            </a:r>
            <a:r>
              <a:rPr lang="en-US" sz="2400" dirty="0">
                <a:latin typeface="Helvetica" panose="020B0604020202020204" pitchFamily="34" charset="0"/>
              </a:rPr>
              <a:t>Room </a:t>
            </a:r>
            <a:r>
              <a:rPr lang="en-US" sz="2400" dirty="0" smtClean="0">
                <a:latin typeface="Helvetica" panose="020B0604020202020204" pitchFamily="34" charset="0"/>
              </a:rPr>
              <a:t>Acoustic, </a:t>
            </a:r>
            <a:r>
              <a:rPr lang="en-US" sz="2400" dirty="0">
                <a:latin typeface="Helvetica" panose="020B0604020202020204" pitchFamily="34" charset="0"/>
              </a:rPr>
              <a:t>Thermal </a:t>
            </a:r>
            <a:r>
              <a:rPr lang="en-US" sz="2400" dirty="0" smtClean="0">
                <a:latin typeface="Helvetica" panose="020B0604020202020204" pitchFamily="34" charset="0"/>
              </a:rPr>
              <a:t>&amp;Insulation </a:t>
            </a:r>
            <a:r>
              <a:rPr lang="en-US" sz="2400" dirty="0">
                <a:latin typeface="Helvetica" panose="020B0604020202020204" pitchFamily="34" charset="0"/>
              </a:rPr>
              <a:t>a team of Engineers and Professionals from Different field with a Common Goal has decided to establish a Company to take the utmost advantage of present booming economy of India.</a:t>
            </a:r>
            <a:endParaRPr lang="en-IN" sz="2400" dirty="0">
              <a:latin typeface="Helvetica" panose="020B0604020202020204" pitchFamily="34" charset="0"/>
            </a:endParaRPr>
          </a:p>
          <a:p>
            <a:pPr algn="just">
              <a:spcBef>
                <a:spcPts val="0"/>
              </a:spcBef>
              <a:spcAft>
                <a:spcPts val="1200"/>
              </a:spcAft>
            </a:pPr>
            <a:r>
              <a:rPr lang="en-US" sz="2400" dirty="0">
                <a:latin typeface="Helvetica" panose="020B0604020202020204" pitchFamily="34" charset="0"/>
              </a:rPr>
              <a:t>Presently Company is On the Way of Fasten their belt to take the stiff challenges. Company will try to look forward for big challenging projects where they can show wide skill and capabilities and assures </a:t>
            </a:r>
            <a:r>
              <a:rPr lang="en-US" sz="2400">
                <a:latin typeface="Helvetica" panose="020B0604020202020204" pitchFamily="34" charset="0"/>
              </a:rPr>
              <a:t>value </a:t>
            </a:r>
            <a:r>
              <a:rPr lang="en-US" sz="2400" smtClean="0">
                <a:latin typeface="Helvetica" panose="020B0604020202020204" pitchFamily="34" charset="0"/>
              </a:rPr>
              <a:t>addition </a:t>
            </a:r>
            <a:r>
              <a:rPr lang="en-US" sz="2400" dirty="0">
                <a:latin typeface="Helvetica" panose="020B0604020202020204" pitchFamily="34" charset="0"/>
              </a:rPr>
              <a:t>to the organization in forthcoming days</a:t>
            </a:r>
            <a:r>
              <a:rPr lang="en-US" sz="2400" dirty="0" smtClean="0">
                <a:latin typeface="Helvetica" panose="020B0604020202020204" pitchFamily="34" charset="0"/>
              </a:rPr>
              <a:t>.</a:t>
            </a:r>
            <a:endParaRPr lang="en-IN" sz="2400" dirty="0">
              <a:latin typeface="Helvetica"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Tree>
    <p:extLst>
      <p:ext uri="{BB962C8B-B14F-4D97-AF65-F5344CB8AC3E}">
        <p14:creationId xmlns:p14="http://schemas.microsoft.com/office/powerpoint/2010/main" val="334704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149531"/>
            <a:ext cx="9997440" cy="1143000"/>
          </a:xfrm>
        </p:spPr>
        <p:txBody>
          <a:bodyPr/>
          <a:lstStyle/>
          <a:p>
            <a:r>
              <a:rPr lang="en-US" dirty="0" smtClean="0">
                <a:latin typeface="Rockwell" panose="02060603020205020403" pitchFamily="18" charset="0"/>
              </a:rPr>
              <a:t>Company Profile</a:t>
            </a:r>
            <a:endParaRPr lang="en-US" dirty="0">
              <a:latin typeface="Rockwell" panose="02060603020205020403" pitchFamily="18" charset="0"/>
            </a:endParaRPr>
          </a:p>
        </p:txBody>
      </p:sp>
      <p:sp>
        <p:nvSpPr>
          <p:cNvPr id="11" name="Content Placeholder 10"/>
          <p:cNvSpPr>
            <a:spLocks noGrp="1"/>
          </p:cNvSpPr>
          <p:nvPr>
            <p:ph sz="half" idx="2"/>
          </p:nvPr>
        </p:nvSpPr>
        <p:spPr>
          <a:xfrm>
            <a:off x="1914144" y="2194560"/>
            <a:ext cx="9886841" cy="4663440"/>
          </a:xfrm>
        </p:spPr>
        <p:txBody>
          <a:bodyPr>
            <a:normAutofit/>
          </a:bodyPr>
          <a:lstStyle/>
          <a:p>
            <a:pPr marL="82296" indent="0" algn="just">
              <a:buNone/>
            </a:pPr>
            <a:r>
              <a:rPr lang="en-IN" dirty="0">
                <a:latin typeface="Times New Roman" panose="02020603050405020304" pitchFamily="18" charset="0"/>
                <a:cs typeface="Times New Roman" panose="02020603050405020304" pitchFamily="18" charset="0"/>
              </a:rPr>
              <a:t>S.J</a:t>
            </a:r>
            <a:r>
              <a:rPr lang="en-IN" dirty="0" smtClean="0">
                <a:latin typeface="Times New Roman" panose="02020603050405020304" pitchFamily="18" charset="0"/>
                <a:cs typeface="Times New Roman" panose="02020603050405020304" pitchFamily="18" charset="0"/>
              </a:rPr>
              <a:t>. Insulation </a:t>
            </a:r>
            <a:r>
              <a:rPr lang="en-IN" dirty="0">
                <a:latin typeface="Times New Roman" panose="02020603050405020304" pitchFamily="18" charset="0"/>
                <a:cs typeface="Times New Roman" panose="02020603050405020304" pitchFamily="18" charset="0"/>
              </a:rPr>
              <a:t>was founded in Ahmedabad in 2011.s.j.insulation has been committed to providing our customers with excellent services in hot insulation, cold insulation</a:t>
            </a:r>
            <a:r>
              <a:rPr lang="en-IN" dirty="0" smtClean="0">
                <a:latin typeface="Times New Roman" panose="02020603050405020304" pitchFamily="18" charset="0"/>
                <a:cs typeface="Times New Roman" panose="02020603050405020304" pitchFamily="18" charset="0"/>
              </a:rPr>
              <a:t>, Thermal Insulation, Under Deck Insulation, Wall &amp; Duct acoustic </a:t>
            </a:r>
            <a:r>
              <a:rPr lang="en-IN" dirty="0">
                <a:latin typeface="Times New Roman" panose="02020603050405020304" pitchFamily="18" charset="0"/>
                <a:cs typeface="Times New Roman" panose="02020603050405020304" pitchFamily="18" charset="0"/>
              </a:rPr>
              <a:t>insulation work in various field of application like power plant</a:t>
            </a:r>
            <a:r>
              <a:rPr lang="en-IN" dirty="0" smtClean="0">
                <a:latin typeface="Times New Roman" panose="02020603050405020304" pitchFamily="18" charset="0"/>
                <a:cs typeface="Times New Roman" panose="02020603050405020304" pitchFamily="18" charset="0"/>
              </a:rPr>
              <a:t>, oil </a:t>
            </a:r>
            <a:r>
              <a:rPr lang="en-IN" dirty="0">
                <a:latin typeface="Times New Roman" panose="02020603050405020304" pitchFamily="18" charset="0"/>
                <a:cs typeface="Times New Roman" panose="02020603050405020304" pitchFamily="18" charset="0"/>
              </a:rPr>
              <a:t>and gas refinery</a:t>
            </a:r>
            <a:r>
              <a:rPr lang="en-IN" dirty="0" smtClean="0">
                <a:latin typeface="Times New Roman" panose="02020603050405020304" pitchFamily="18" charset="0"/>
                <a:cs typeface="Times New Roman" panose="02020603050405020304" pitchFamily="18" charset="0"/>
              </a:rPr>
              <a:t>, fertilizer plant. </a:t>
            </a:r>
            <a:r>
              <a:rPr lang="en-IN" dirty="0" err="1" smtClean="0">
                <a:latin typeface="Times New Roman" panose="02020603050405020304" pitchFamily="18" charset="0"/>
                <a:cs typeface="Times New Roman" panose="02020603050405020304" pitchFamily="18" charset="0"/>
              </a:rPr>
              <a:t>s.j</a:t>
            </a:r>
            <a:r>
              <a:rPr lang="en-IN" dirty="0" smtClean="0">
                <a:latin typeface="Times New Roman" panose="02020603050405020304" pitchFamily="18" charset="0"/>
                <a:cs typeface="Times New Roman" panose="02020603050405020304" pitchFamily="18" charset="0"/>
              </a:rPr>
              <a:t>. insulation </a:t>
            </a:r>
            <a:r>
              <a:rPr lang="en-IN" dirty="0">
                <a:latin typeface="Times New Roman" panose="02020603050405020304" pitchFamily="18" charset="0"/>
                <a:cs typeface="Times New Roman" panose="02020603050405020304" pitchFamily="18" charset="0"/>
              </a:rPr>
              <a:t>was worked with Larsen and </a:t>
            </a:r>
            <a:r>
              <a:rPr lang="en-IN" dirty="0" err="1">
                <a:latin typeface="Times New Roman" panose="02020603050405020304" pitchFamily="18" charset="0"/>
                <a:cs typeface="Times New Roman" panose="02020603050405020304" pitchFamily="18" charset="0"/>
              </a:rPr>
              <a:t>toubro</a:t>
            </a: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limited, </a:t>
            </a:r>
            <a:r>
              <a:rPr lang="en-IN" dirty="0" err="1" smtClean="0">
                <a:latin typeface="Times New Roman" panose="02020603050405020304" pitchFamily="18" charset="0"/>
                <a:cs typeface="Times New Roman" panose="02020603050405020304" pitchFamily="18" charset="0"/>
              </a:rPr>
              <a:t>ipr</a:t>
            </a:r>
            <a:r>
              <a:rPr lang="en-IN" dirty="0" smtClean="0">
                <a:latin typeface="Times New Roman" panose="02020603050405020304" pitchFamily="18" charset="0"/>
                <a:cs typeface="Times New Roman" panose="02020603050405020304" pitchFamily="18" charset="0"/>
              </a:rPr>
              <a:t> extension, Hindustan </a:t>
            </a:r>
            <a:r>
              <a:rPr lang="en-IN" dirty="0">
                <a:latin typeface="Times New Roman" panose="02020603050405020304" pitchFamily="18" charset="0"/>
                <a:cs typeface="Times New Roman" panose="02020603050405020304" pitchFamily="18" charset="0"/>
              </a:rPr>
              <a:t>coca cola </a:t>
            </a:r>
            <a:r>
              <a:rPr lang="en-IN" dirty="0" err="1" smtClean="0">
                <a:latin typeface="Times New Roman" panose="02020603050405020304" pitchFamily="18" charset="0"/>
                <a:cs typeface="Times New Roman" panose="02020603050405020304" pitchFamily="18" charset="0"/>
              </a:rPr>
              <a:t>pvt.</a:t>
            </a:r>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ltd</a:t>
            </a:r>
            <a:r>
              <a:rPr lang="en-IN" dirty="0" smtClean="0">
                <a:latin typeface="Times New Roman" panose="02020603050405020304" pitchFamily="18" charset="0"/>
                <a:cs typeface="Times New Roman" panose="02020603050405020304" pitchFamily="18" charset="0"/>
              </a:rPr>
              <a:t>, reliance </a:t>
            </a:r>
            <a:r>
              <a:rPr lang="en-IN" dirty="0">
                <a:latin typeface="Times New Roman" panose="02020603050405020304" pitchFamily="18" charset="0"/>
                <a:cs typeface="Times New Roman" panose="02020603050405020304" pitchFamily="18" charset="0"/>
              </a:rPr>
              <a:t>industries </a:t>
            </a:r>
            <a:r>
              <a:rPr lang="en-IN" dirty="0" smtClean="0">
                <a:latin typeface="Times New Roman" panose="02020603050405020304" pitchFamily="18" charset="0"/>
                <a:cs typeface="Times New Roman" panose="02020603050405020304" pitchFamily="18" charset="0"/>
              </a:rPr>
              <a:t>ltd, excel </a:t>
            </a:r>
            <a:r>
              <a:rPr lang="en-IN" dirty="0">
                <a:latin typeface="Times New Roman" panose="02020603050405020304" pitchFamily="18" charset="0"/>
                <a:cs typeface="Times New Roman" panose="02020603050405020304" pitchFamily="18" charset="0"/>
              </a:rPr>
              <a:t>crop </a:t>
            </a:r>
            <a:r>
              <a:rPr lang="en-IN" dirty="0" smtClean="0">
                <a:latin typeface="Times New Roman" panose="02020603050405020304" pitchFamily="18" charset="0"/>
                <a:cs typeface="Times New Roman" panose="02020603050405020304" pitchFamily="18" charset="0"/>
              </a:rPr>
              <a:t>care, etc. </a:t>
            </a:r>
            <a:r>
              <a:rPr lang="en-IN" dirty="0" err="1" smtClean="0">
                <a:latin typeface="Times New Roman" panose="02020603050405020304" pitchFamily="18" charset="0"/>
                <a:cs typeface="Times New Roman" panose="02020603050405020304" pitchFamily="18" charset="0"/>
              </a:rPr>
              <a:t>s.j.insulation</a:t>
            </a:r>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is worked multinational </a:t>
            </a:r>
            <a:r>
              <a:rPr lang="en-IN" dirty="0" smtClean="0">
                <a:latin typeface="Times New Roman" panose="02020603050405020304" pitchFamily="18" charset="0"/>
                <a:cs typeface="Times New Roman" panose="02020603050405020304" pitchFamily="18" charset="0"/>
              </a:rPr>
              <a:t>company. turnover </a:t>
            </a:r>
            <a:r>
              <a:rPr lang="en-IN" dirty="0">
                <a:latin typeface="Times New Roman" panose="02020603050405020304" pitchFamily="18" charset="0"/>
                <a:cs typeface="Times New Roman" panose="02020603050405020304" pitchFamily="18" charset="0"/>
              </a:rPr>
              <a:t>of this company is </a:t>
            </a:r>
            <a:r>
              <a:rPr lang="en-IN" dirty="0" smtClean="0">
                <a:latin typeface="Times New Roman" panose="02020603050405020304" pitchFamily="18" charset="0"/>
                <a:cs typeface="Times New Roman" panose="02020603050405020304" pitchFamily="18" charset="0"/>
              </a:rPr>
              <a:t>650</a:t>
            </a:r>
            <a:r>
              <a:rPr lang="en-IN" dirty="0" smtClean="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Lakh to </a:t>
            </a:r>
            <a:r>
              <a:rPr lang="en-IN" dirty="0" smtClean="0">
                <a:latin typeface="Times New Roman" panose="02020603050405020304" pitchFamily="18" charset="0"/>
                <a:cs typeface="Times New Roman" panose="02020603050405020304" pitchFamily="18" charset="0"/>
              </a:rPr>
              <a:t>70</a:t>
            </a:r>
            <a:r>
              <a:rPr lang="en-IN" dirty="0" smtClean="0">
                <a:latin typeface="Times New Roman" panose="02020603050405020304" pitchFamily="18" charset="0"/>
                <a:cs typeface="Times New Roman" panose="02020603050405020304" pitchFamily="18" charset="0"/>
              </a:rPr>
              <a:t>0 </a:t>
            </a:r>
            <a:r>
              <a:rPr lang="en-IN" dirty="0" smtClean="0">
                <a:latin typeface="Times New Roman" panose="02020603050405020304" pitchFamily="18" charset="0"/>
                <a:cs typeface="Times New Roman" panose="02020603050405020304" pitchFamily="18" charset="0"/>
              </a:rPr>
              <a:t>Lakh </a:t>
            </a:r>
            <a:r>
              <a:rPr lang="en-IN" dirty="0">
                <a:latin typeface="Times New Roman" panose="02020603050405020304" pitchFamily="18" charset="0"/>
                <a:cs typeface="Times New Roman" panose="02020603050405020304" pitchFamily="18" charset="0"/>
              </a:rPr>
              <a:t>yearly.</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Tree>
    <p:extLst>
      <p:ext uri="{BB962C8B-B14F-4D97-AF65-F5344CB8AC3E}">
        <p14:creationId xmlns:p14="http://schemas.microsoft.com/office/powerpoint/2010/main" val="44434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1835767" y="1280160"/>
            <a:ext cx="9886841" cy="4663440"/>
          </a:xfrm>
        </p:spPr>
        <p:txBody>
          <a:bodyPr>
            <a:normAutofit/>
          </a:bodyPr>
          <a:lstStyle/>
          <a:p>
            <a:pPr marL="82296" indent="0" algn="just">
              <a:buNone/>
            </a:pPr>
            <a:r>
              <a:rPr lang="en-IN" dirty="0" smtClean="0">
                <a:latin typeface="Times New Roman" panose="02020603050405020304" pitchFamily="18" charset="0"/>
                <a:cs typeface="Times New Roman" panose="02020603050405020304" pitchFamily="18" charset="0"/>
              </a:rPr>
              <a:t>Considering our quality of work &amp; speedy execution of jobs we have been appointed on permanent basis on rate contract for routine Maintenance &amp; Project jobs with many good companies.</a:t>
            </a:r>
          </a:p>
          <a:p>
            <a:pPr marL="82296" indent="0" algn="just">
              <a:buNone/>
            </a:pPr>
            <a:endParaRPr lang="en-US" dirty="0">
              <a:latin typeface="Times New Roman" panose="02020603050405020304" pitchFamily="18" charset="0"/>
              <a:cs typeface="Times New Roman" panose="02020603050405020304" pitchFamily="18" charset="0"/>
            </a:endParaRPr>
          </a:p>
          <a:p>
            <a:pPr marL="82296" indent="0" algn="just">
              <a:buNone/>
            </a:pPr>
            <a:r>
              <a:rPr lang="en-US" dirty="0" smtClean="0">
                <a:latin typeface="Times New Roman" panose="02020603050405020304" pitchFamily="18" charset="0"/>
                <a:cs typeface="Times New Roman" panose="02020603050405020304" pitchFamily="18" charset="0"/>
              </a:rPr>
              <a:t>Over the years we have executed the mechanical and insulation works for a number of companies to their satisfaction &amp; within the specified time schedule.</a:t>
            </a:r>
          </a:p>
          <a:p>
            <a:pPr marL="82296" indent="0" algn="just">
              <a:buNone/>
            </a:pPr>
            <a:endParaRPr lang="en-US" dirty="0">
              <a:latin typeface="Times New Roman" panose="02020603050405020304" pitchFamily="18" charset="0"/>
              <a:cs typeface="Times New Roman" panose="02020603050405020304" pitchFamily="18" charset="0"/>
            </a:endParaRPr>
          </a:p>
          <a:p>
            <a:pPr marL="82296" indent="0" algn="just">
              <a:buNone/>
            </a:pPr>
            <a:r>
              <a:rPr lang="en-US" dirty="0" smtClean="0">
                <a:latin typeface="Times New Roman" panose="02020603050405020304" pitchFamily="18" charset="0"/>
                <a:cs typeface="Times New Roman" panose="02020603050405020304" pitchFamily="18" charset="0"/>
              </a:rPr>
              <a:t>Some of the prestigious projects that we have successfully executed executing are as under.</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Tree>
    <p:extLst>
      <p:ext uri="{BB962C8B-B14F-4D97-AF65-F5344CB8AC3E}">
        <p14:creationId xmlns:p14="http://schemas.microsoft.com/office/powerpoint/2010/main" val="71231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584" y="838555"/>
            <a:ext cx="9997440" cy="1143000"/>
          </a:xfrm>
        </p:spPr>
        <p:txBody>
          <a:bodyPr>
            <a:normAutofit/>
          </a:bodyPr>
          <a:lstStyle/>
          <a:p>
            <a:r>
              <a:rPr lang="en-US" sz="2400" dirty="0" smtClean="0">
                <a:latin typeface="Rockwell" panose="02060603020205020403" pitchFamily="18" charset="0"/>
              </a:rPr>
              <a:t>We People</a:t>
            </a:r>
            <a:endParaRPr lang="en-US" sz="2400" dirty="0">
              <a:latin typeface="Rockwell" panose="02060603020205020403" pitchFamily="18" charset="0"/>
            </a:endParaRPr>
          </a:p>
        </p:txBody>
      </p:sp>
      <p:sp>
        <p:nvSpPr>
          <p:cNvPr id="11" name="Content Placeholder 10"/>
          <p:cNvSpPr>
            <a:spLocks noGrp="1"/>
          </p:cNvSpPr>
          <p:nvPr>
            <p:ph sz="half" idx="2"/>
          </p:nvPr>
        </p:nvSpPr>
        <p:spPr>
          <a:xfrm>
            <a:off x="2005584" y="1698526"/>
            <a:ext cx="9886841" cy="2534194"/>
          </a:xfrm>
        </p:spPr>
        <p:txBody>
          <a:bodyPr>
            <a:normAutofit/>
          </a:bodyPr>
          <a:lstStyle/>
          <a:p>
            <a:pPr marL="82296" indent="0" algn="just">
              <a:buNone/>
            </a:pPr>
            <a:r>
              <a:rPr lang="en-US" sz="2000" dirty="0">
                <a:latin typeface="Times New Roman" panose="02020603050405020304" pitchFamily="18" charset="0"/>
                <a:cs typeface="Times New Roman" panose="02020603050405020304" pitchFamily="18" charset="0"/>
              </a:rPr>
              <a:t>we at </a:t>
            </a:r>
            <a:r>
              <a:rPr lang="en-US" sz="2000" dirty="0" smtClean="0">
                <a:latin typeface="Times New Roman" panose="02020603050405020304" pitchFamily="18" charset="0"/>
                <a:cs typeface="Times New Roman" panose="02020603050405020304" pitchFamily="18" charset="0"/>
              </a:rPr>
              <a:t>S.J. Insulation </a:t>
            </a:r>
            <a:r>
              <a:rPr lang="en-US" sz="2000" dirty="0" err="1">
                <a:latin typeface="Times New Roman" panose="02020603050405020304" pitchFamily="18" charset="0"/>
                <a:cs typeface="Times New Roman" panose="02020603050405020304" pitchFamily="18" charset="0"/>
              </a:rPr>
              <a:t>apeople</a:t>
            </a:r>
            <a:r>
              <a:rPr lang="en-US" sz="2000" dirty="0">
                <a:latin typeface="Times New Roman" panose="02020603050405020304" pitchFamily="18" charset="0"/>
                <a:cs typeface="Times New Roman" panose="02020603050405020304" pitchFamily="18" charset="0"/>
              </a:rPr>
              <a:t> -driven enterprise with well qualified </a:t>
            </a:r>
            <a:r>
              <a:rPr lang="en-US" sz="2000" dirty="0" smtClean="0">
                <a:latin typeface="Times New Roman" panose="02020603050405020304" pitchFamily="18" charset="0"/>
                <a:cs typeface="Times New Roman" panose="02020603050405020304" pitchFamily="18" charset="0"/>
              </a:rPr>
              <a:t>and</a:t>
            </a:r>
            <a:r>
              <a:rPr lang="en-IN"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experienced </a:t>
            </a:r>
            <a:r>
              <a:rPr lang="en-US" sz="2000" dirty="0">
                <a:latin typeface="Times New Roman" panose="02020603050405020304" pitchFamily="18" charset="0"/>
                <a:cs typeface="Times New Roman" panose="02020603050405020304" pitchFamily="18" charset="0"/>
              </a:rPr>
              <a:t>Execution Team generate multi-disciplinary skilled and </a:t>
            </a:r>
            <a:r>
              <a:rPr lang="en-US" sz="2000" dirty="0" smtClean="0">
                <a:latin typeface="Times New Roman" panose="02020603050405020304" pitchFamily="18" charset="0"/>
                <a:cs typeface="Times New Roman" panose="02020603050405020304" pitchFamily="18" charset="0"/>
              </a:rPr>
              <a:t>a wide </a:t>
            </a:r>
            <a:r>
              <a:rPr lang="en-US" sz="2000" dirty="0">
                <a:latin typeface="Times New Roman" panose="02020603050405020304" pitchFamily="18" charset="0"/>
                <a:cs typeface="Times New Roman" panose="02020603050405020304" pitchFamily="18" charset="0"/>
              </a:rPr>
              <a:t>range of experience in projects execution for diverse projects </a:t>
            </a:r>
            <a:r>
              <a:rPr lang="en-US" sz="2000" dirty="0" smtClean="0">
                <a:latin typeface="Times New Roman" panose="02020603050405020304" pitchFamily="18" charset="0"/>
                <a:cs typeface="Times New Roman" panose="02020603050405020304" pitchFamily="18" charset="0"/>
              </a:rPr>
              <a:t>spread anywhere</a:t>
            </a:r>
            <a:r>
              <a:rPr lang="en-US"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pPr marL="82296" indent="0" algn="just">
              <a:buNone/>
            </a:pPr>
            <a:endParaRPr lang="en-US" sz="2000" dirty="0" smtClean="0">
              <a:latin typeface="Times New Roman" panose="02020603050405020304" pitchFamily="18" charset="0"/>
              <a:cs typeface="Times New Roman" panose="02020603050405020304" pitchFamily="18" charset="0"/>
            </a:endParaRPr>
          </a:p>
          <a:p>
            <a:pPr marL="82296" indent="0" algn="just">
              <a:buNone/>
            </a:pPr>
            <a:r>
              <a:rPr lang="en-US" sz="2000" dirty="0" smtClean="0">
                <a:latin typeface="Times New Roman" panose="02020603050405020304" pitchFamily="18" charset="0"/>
                <a:cs typeface="Times New Roman" panose="02020603050405020304" pitchFamily="18" charset="0"/>
              </a:rPr>
              <a:t>With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attitude </a:t>
            </a:r>
            <a:r>
              <a:rPr lang="en-US" sz="2000" dirty="0">
                <a:latin typeface="Times New Roman" panose="02020603050405020304" pitchFamily="18" charset="0"/>
                <a:cs typeface="Times New Roman" panose="02020603050405020304" pitchFamily="18" charset="0"/>
              </a:rPr>
              <a:t>of not compromising on quality and giving </a:t>
            </a:r>
            <a:r>
              <a:rPr lang="en-US" sz="2000" dirty="0" smtClean="0">
                <a:latin typeface="Times New Roman" panose="02020603050405020304" pitchFamily="18" charset="0"/>
                <a:cs typeface="Times New Roman" panose="02020603050405020304" pitchFamily="18" charset="0"/>
              </a:rPr>
              <a:t>almost</a:t>
            </a:r>
            <a:r>
              <a:rPr lang="en-IN"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importance </a:t>
            </a:r>
            <a:r>
              <a:rPr lang="en-US" sz="2000" dirty="0">
                <a:latin typeface="Times New Roman" panose="02020603050405020304" pitchFamily="18" charset="0"/>
                <a:cs typeface="Times New Roman" panose="02020603050405020304" pitchFamily="18" charset="0"/>
              </a:rPr>
              <a:t>to the customers</a:t>
            </a:r>
            <a:r>
              <a:rPr lang="en-US" sz="2000" dirty="0" smtClean="0">
                <a:latin typeface="Times New Roman" panose="02020603050405020304" pitchFamily="18" charset="0"/>
                <a:cs typeface="Times New Roman" panose="02020603050405020304" pitchFamily="18" charset="0"/>
              </a:rPr>
              <a:t>. within </a:t>
            </a:r>
            <a:r>
              <a:rPr lang="en-US" sz="2000" dirty="0">
                <a:latin typeface="Times New Roman" panose="02020603050405020304" pitchFamily="18" charset="0"/>
                <a:cs typeface="Times New Roman" panose="02020603050405020304" pitchFamily="18" charset="0"/>
              </a:rPr>
              <a:t>a short period, </a:t>
            </a:r>
            <a:r>
              <a:rPr lang="en-US" sz="2000" dirty="0" smtClean="0">
                <a:latin typeface="Times New Roman" panose="02020603050405020304" pitchFamily="18" charset="0"/>
                <a:cs typeface="Times New Roman" panose="02020603050405020304" pitchFamily="18" charset="0"/>
              </a:rPr>
              <a:t>S. J. Insulation has been </a:t>
            </a:r>
            <a:r>
              <a:rPr lang="en-US" sz="2000" dirty="0">
                <a:latin typeface="Times New Roman" panose="02020603050405020304" pitchFamily="18" charset="0"/>
                <a:cs typeface="Times New Roman" panose="02020603050405020304" pitchFamily="18" charset="0"/>
              </a:rPr>
              <a:t>able to establish itself as a reliable source in engineering works.</a:t>
            </a:r>
            <a:endParaRPr lang="en-IN"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5" name="Title 1"/>
          <p:cNvSpPr txBox="1">
            <a:spLocks/>
          </p:cNvSpPr>
          <p:nvPr/>
        </p:nvSpPr>
        <p:spPr>
          <a:xfrm>
            <a:off x="2194560" y="4232720"/>
            <a:ext cx="9997440" cy="571500"/>
          </a:xfrm>
          <a:prstGeom prst="rect">
            <a:avLst/>
          </a:prstGeom>
        </p:spPr>
        <p:txBody>
          <a:bodyPr anchor="ctr">
            <a:normAutofit/>
          </a:bodyPr>
          <a:lst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US" sz="2400" dirty="0" smtClean="0">
                <a:latin typeface="Rockwell" panose="02060603020205020403" pitchFamily="18" charset="0"/>
              </a:rPr>
              <a:t>Values</a:t>
            </a:r>
            <a:endParaRPr lang="en-US" sz="2400" dirty="0">
              <a:latin typeface="Rockwell" panose="02060603020205020403" pitchFamily="18" charset="0"/>
            </a:endParaRPr>
          </a:p>
        </p:txBody>
      </p:sp>
      <p:sp>
        <p:nvSpPr>
          <p:cNvPr id="8" name="Content Placeholder 10"/>
          <p:cNvSpPr>
            <a:spLocks noGrp="1"/>
          </p:cNvSpPr>
          <p:nvPr>
            <p:ph sz="half" idx="2"/>
          </p:nvPr>
        </p:nvSpPr>
        <p:spPr>
          <a:xfrm>
            <a:off x="2116183" y="4804220"/>
            <a:ext cx="9886841" cy="1552847"/>
          </a:xfrm>
        </p:spPr>
        <p:txBody>
          <a:bodyPr>
            <a:noAutofit/>
          </a:bodyPr>
          <a:lstStyle/>
          <a:p>
            <a:pPr marL="82296" indent="0" algn="just">
              <a:buNone/>
            </a:pPr>
            <a:r>
              <a:rPr lang="en-US" sz="2000" dirty="0">
                <a:latin typeface="Times New Roman" panose="02020603050405020304" pitchFamily="18" charset="0"/>
                <a:cs typeface="Times New Roman" panose="02020603050405020304" pitchFamily="18" charset="0"/>
              </a:rPr>
              <a:t>Our Values with a code of conduct are essence of our victory. We understand the organizational </a:t>
            </a:r>
            <a:r>
              <a:rPr lang="en-US" sz="2000" dirty="0" smtClean="0">
                <a:latin typeface="Times New Roman" panose="02020603050405020304" pitchFamily="18" charset="0"/>
                <a:cs typeface="Times New Roman" panose="02020603050405020304" pitchFamily="18" charset="0"/>
              </a:rPr>
              <a:t>requirements </a:t>
            </a:r>
            <a:r>
              <a:rPr lang="en-US" sz="2000" dirty="0">
                <a:latin typeface="Times New Roman" panose="02020603050405020304" pitchFamily="18" charset="0"/>
                <a:cs typeface="Times New Roman" panose="02020603050405020304" pitchFamily="18" charset="0"/>
              </a:rPr>
              <a:t>and positive response with speed and we are committed and intensely focused on keeping the strong reputation, we are here to make a valuable difference to our organization and work as a Team with sharing knowledge and resources to achieve individual and organizational goal.</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07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584" y="952854"/>
            <a:ext cx="9997440" cy="1143000"/>
          </a:xfrm>
        </p:spPr>
        <p:txBody>
          <a:bodyPr>
            <a:normAutofit/>
          </a:bodyPr>
          <a:lstStyle/>
          <a:p>
            <a:r>
              <a:rPr lang="en-US" sz="2400" dirty="0" smtClean="0">
                <a:latin typeface="Rockwell" panose="02060603020205020403" pitchFamily="18" charset="0"/>
              </a:rPr>
              <a:t>Our Mission</a:t>
            </a:r>
            <a:endParaRPr lang="en-US" sz="2400" dirty="0">
              <a:latin typeface="Rockwell" panose="02060603020205020403" pitchFamily="18" charset="0"/>
            </a:endParaRPr>
          </a:p>
        </p:txBody>
      </p:sp>
      <p:sp>
        <p:nvSpPr>
          <p:cNvPr id="11" name="Content Placeholder 10"/>
          <p:cNvSpPr>
            <a:spLocks noGrp="1"/>
          </p:cNvSpPr>
          <p:nvPr>
            <p:ph sz="half" idx="2"/>
          </p:nvPr>
        </p:nvSpPr>
        <p:spPr>
          <a:xfrm>
            <a:off x="2005584" y="1755308"/>
            <a:ext cx="9886841" cy="1789257"/>
          </a:xfrm>
        </p:spPr>
        <p:txBody>
          <a:bodyPr>
            <a:normAutofit/>
          </a:bodyPr>
          <a:lstStyle/>
          <a:p>
            <a:pPr marL="82296" indent="0" algn="just">
              <a:buNone/>
            </a:pPr>
            <a:r>
              <a:rPr lang="en-IN" dirty="0">
                <a:latin typeface="Times New Roman" panose="02020603050405020304" pitchFamily="18" charset="0"/>
                <a:cs typeface="Times New Roman" panose="02020603050405020304" pitchFamily="18" charset="0"/>
              </a:rPr>
              <a:t>To build long term relationship with our customer and clients and provide exceptional customer service by pursuing business through innovation and advance technology.</a:t>
            </a:r>
            <a:endParaRPr lang="en-IN"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
        <p:nvSpPr>
          <p:cNvPr id="5" name="Title 1"/>
          <p:cNvSpPr txBox="1">
            <a:spLocks/>
          </p:cNvSpPr>
          <p:nvPr/>
        </p:nvSpPr>
        <p:spPr>
          <a:xfrm>
            <a:off x="2060883" y="3716016"/>
            <a:ext cx="9997440" cy="571500"/>
          </a:xfrm>
          <a:prstGeom prst="rect">
            <a:avLst/>
          </a:prstGeom>
        </p:spPr>
        <p:txBody>
          <a:bodyPr anchor="ctr">
            <a:normAutofit/>
          </a:bodyPr>
          <a:lst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r>
              <a:rPr lang="en-US" sz="2400" dirty="0" smtClean="0">
                <a:latin typeface="Rockwell" panose="02060603020205020403" pitchFamily="18" charset="0"/>
              </a:rPr>
              <a:t>Our Vision</a:t>
            </a:r>
            <a:endParaRPr lang="en-US" sz="2400" dirty="0">
              <a:latin typeface="Rockwell" panose="02060603020205020403" pitchFamily="18" charset="0"/>
            </a:endParaRPr>
          </a:p>
        </p:txBody>
      </p:sp>
      <p:sp>
        <p:nvSpPr>
          <p:cNvPr id="8" name="Content Placeholder 10"/>
          <p:cNvSpPr>
            <a:spLocks noGrp="1"/>
          </p:cNvSpPr>
          <p:nvPr>
            <p:ph sz="half" idx="2"/>
          </p:nvPr>
        </p:nvSpPr>
        <p:spPr>
          <a:xfrm>
            <a:off x="2060883" y="4128673"/>
            <a:ext cx="9886841" cy="2729327"/>
          </a:xfrm>
        </p:spPr>
        <p:txBody>
          <a:bodyPr>
            <a:noAutofit/>
          </a:bodyPr>
          <a:lstStyle/>
          <a:p>
            <a:pPr marL="82296" indent="0" algn="just">
              <a:buNone/>
            </a:pPr>
            <a:r>
              <a:rPr lang="en-IN" dirty="0">
                <a:latin typeface="Times New Roman" panose="02020603050405020304" pitchFamily="18" charset="0"/>
                <a:cs typeface="Times New Roman" panose="02020603050405020304" pitchFamily="18" charset="0"/>
              </a:rPr>
              <a:t>To provide quality Services that exceeds the expectation of our esteemed customers</a:t>
            </a:r>
            <a:r>
              <a:rPr lang="en-IN" dirty="0" smtClean="0">
                <a:latin typeface="Times New Roman" panose="02020603050405020304" pitchFamily="18" charset="0"/>
                <a:cs typeface="Times New Roman" panose="02020603050405020304" pitchFamily="18" charset="0"/>
              </a:rPr>
              <a:t>.</a:t>
            </a:r>
          </a:p>
          <a:p>
            <a:pPr marL="82296" indent="0" algn="just">
              <a:buNone/>
            </a:pPr>
            <a:endParaRPr lang="en-IN" dirty="0" smtClean="0">
              <a:latin typeface="Times New Roman" panose="02020603050405020304" pitchFamily="18" charset="0"/>
              <a:cs typeface="Times New Roman" panose="02020603050405020304" pitchFamily="18" charset="0"/>
            </a:endParaRPr>
          </a:p>
          <a:p>
            <a:pPr marL="82296" indent="0" algn="just">
              <a:buNone/>
            </a:pPr>
            <a:r>
              <a:rPr lang="en-US" dirty="0">
                <a:latin typeface="Times New Roman" panose="02020603050405020304" pitchFamily="18" charset="0"/>
                <a:cs typeface="Times New Roman" panose="02020603050405020304" pitchFamily="18" charset="0"/>
              </a:rPr>
              <a:t>SJ Insulation Committed to total Customer Satisfaction by delivering constant quality in each of its products &amp; Service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884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584" y="2272204"/>
            <a:ext cx="9997440" cy="1143000"/>
          </a:xfrm>
        </p:spPr>
        <p:txBody>
          <a:bodyPr>
            <a:normAutofit/>
          </a:bodyPr>
          <a:lstStyle/>
          <a:p>
            <a:r>
              <a:rPr lang="en-US" sz="2400" dirty="0" smtClean="0">
                <a:latin typeface="Rockwell" panose="02060603020205020403" pitchFamily="18" charset="0"/>
              </a:rPr>
              <a:t>Quality Objective</a:t>
            </a:r>
            <a:endParaRPr lang="en-US" sz="2400" dirty="0">
              <a:latin typeface="Rockwell" panose="02060603020205020403" pitchFamily="18" charset="0"/>
            </a:endParaRPr>
          </a:p>
        </p:txBody>
      </p:sp>
      <p:sp>
        <p:nvSpPr>
          <p:cNvPr id="11" name="Content Placeholder 10"/>
          <p:cNvSpPr>
            <a:spLocks noGrp="1"/>
          </p:cNvSpPr>
          <p:nvPr>
            <p:ph sz="half" idx="2"/>
          </p:nvPr>
        </p:nvSpPr>
        <p:spPr>
          <a:xfrm>
            <a:off x="2005584" y="3074658"/>
            <a:ext cx="9886841" cy="1789257"/>
          </a:xfrm>
        </p:spPr>
        <p:txBody>
          <a:bodyPr>
            <a:normAutofit/>
          </a:bodyPr>
          <a:lstStyle/>
          <a:p>
            <a:pPr marL="82296" indent="0" algn="just">
              <a:buNone/>
            </a:pPr>
            <a:r>
              <a:rPr lang="en-IN" dirty="0">
                <a:latin typeface="Times New Roman" panose="02020603050405020304" pitchFamily="18" charset="0"/>
                <a:cs typeface="Times New Roman" panose="02020603050405020304" pitchFamily="18" charset="0"/>
              </a:rPr>
              <a:t>To produce and supply quality products &amp; services all the times, Continuously strive to improve</a:t>
            </a:r>
            <a:r>
              <a:rPr lang="en-IN" dirty="0" smtClean="0">
                <a:latin typeface="Times New Roman" panose="02020603050405020304" pitchFamily="18" charset="0"/>
                <a:cs typeface="Times New Roman" panose="02020603050405020304" pitchFamily="18" charset="0"/>
              </a:rPr>
              <a:t>. Be </a:t>
            </a:r>
            <a:r>
              <a:rPr lang="en-IN" dirty="0">
                <a:latin typeface="Times New Roman" panose="02020603050405020304" pitchFamily="18" charset="0"/>
                <a:cs typeface="Times New Roman" panose="02020603050405020304" pitchFamily="18" charset="0"/>
              </a:rPr>
              <a:t>competitive cost effectiveness, render timely service to ensure total customer satisfaction.</a:t>
            </a:r>
            <a:endParaRPr lang="en-IN"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23" y="80480"/>
            <a:ext cx="1815737" cy="701824"/>
          </a:xfrm>
          <a:prstGeom prst="rect">
            <a:avLst/>
          </a:prstGeom>
        </p:spPr>
      </p:pic>
    </p:spTree>
    <p:extLst>
      <p:ext uri="{BB962C8B-B14F-4D97-AF65-F5344CB8AC3E}">
        <p14:creationId xmlns:p14="http://schemas.microsoft.com/office/powerpoint/2010/main" val="486170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sed Leaves design templa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xmlns="" name="Pressed leaves design slides.potx" id="{52E147E3-7E0E-44E0-9BD6-25CC694BF887}" vid="{C1468303-3FD2-4BA9-848D-643974E470D9}"/>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ED04C-AD43-4E06-AD63-36D8B5E8378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DEB5BEE-6806-4BF1-A9A7-4B4A72C0C6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Pressed leaves design slides</Template>
  <TotalTime>329</TotalTime>
  <Words>1439</Words>
  <Application>Microsoft Office PowerPoint</Application>
  <PresentationFormat>Custom</PresentationFormat>
  <Paragraphs>257</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Pressed Leaves design template</vt:lpstr>
      <vt:lpstr>COMPANY PROFILE</vt:lpstr>
      <vt:lpstr>Subhash Chandra Jha</vt:lpstr>
      <vt:lpstr>CONTENTS</vt:lpstr>
      <vt:lpstr>HISTORY</vt:lpstr>
      <vt:lpstr>Company Profile</vt:lpstr>
      <vt:lpstr>PowerPoint Presentation</vt:lpstr>
      <vt:lpstr>We People</vt:lpstr>
      <vt:lpstr>Our Mission</vt:lpstr>
      <vt:lpstr>Quality Objective</vt:lpstr>
      <vt:lpstr>PowerPoint Presentation</vt:lpstr>
      <vt:lpstr>PowerPoint Presentation</vt:lpstr>
      <vt:lpstr>Few of our Satisfied And Existing Customer</vt:lpstr>
      <vt:lpstr>COMPANY CREDENTIALS </vt:lpstr>
      <vt:lpstr>HOSPITALS </vt:lpstr>
      <vt:lpstr>AIRPORT</vt:lpstr>
      <vt:lpstr>MALL</vt:lpstr>
      <vt:lpstr>GOVERNMENT JOB</vt:lpstr>
      <vt:lpstr>OTHERS</vt:lpstr>
      <vt:lpstr>OTHERS</vt:lpstr>
      <vt:lpstr>ONGOING PROJECTS</vt:lpstr>
      <vt:lpstr>TOOLS &amp; TRACKLES</vt:lpstr>
      <vt:lpstr>MAN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ab</dc:creator>
  <cp:lastModifiedBy>Dell</cp:lastModifiedBy>
  <cp:revision>84</cp:revision>
  <dcterms:created xsi:type="dcterms:W3CDTF">2018-03-03T07:30:10Z</dcterms:created>
  <dcterms:modified xsi:type="dcterms:W3CDTF">2024-02-12T09:25:56Z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74065700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